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84" r:id="rId2"/>
    <p:sldId id="286" r:id="rId3"/>
    <p:sldId id="285" r:id="rId4"/>
    <p:sldId id="287" r:id="rId5"/>
    <p:sldId id="288" r:id="rId6"/>
    <p:sldId id="257" r:id="rId7"/>
    <p:sldId id="258" r:id="rId8"/>
    <p:sldId id="259" r:id="rId9"/>
    <p:sldId id="261" r:id="rId10"/>
    <p:sldId id="262" r:id="rId11"/>
    <p:sldId id="289" r:id="rId12"/>
    <p:sldId id="263" r:id="rId13"/>
    <p:sldId id="268" r:id="rId14"/>
    <p:sldId id="269" r:id="rId15"/>
    <p:sldId id="271" r:id="rId16"/>
    <p:sldId id="270" r:id="rId17"/>
    <p:sldId id="266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67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81CE1-2E83-4DF6-823B-CF0899873B64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06028-A4B0-4BD4-A9D4-2FCB8E13F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406028-A4B0-4BD4-A9D4-2FCB8E13F1E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1033463"/>
            <a:ext cx="7985125" cy="1655762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171950" y="3238500"/>
            <a:ext cx="4498975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605588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C2B870ED-1D62-4A2E-9B39-93364A3C9F20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605588"/>
            <a:ext cx="2895600" cy="2794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605588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8812E776-9308-4161-91CD-E027680236E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51"/>
          <p:cNvGrpSpPr>
            <a:grpSpLocks noChangeAspect="1"/>
          </p:cNvGrpSpPr>
          <p:nvPr/>
        </p:nvGrpSpPr>
        <p:grpSpPr bwMode="auto">
          <a:xfrm>
            <a:off x="287338" y="2889250"/>
            <a:ext cx="3875087" cy="3876675"/>
            <a:chOff x="1120" y="528"/>
            <a:chExt cx="3255" cy="3256"/>
          </a:xfrm>
        </p:grpSpPr>
        <p:sp>
          <p:nvSpPr>
            <p:cNvPr id="4148" name="Freeform 52"/>
            <p:cNvSpPr>
              <a:spLocks noChangeAspect="1"/>
            </p:cNvSpPr>
            <p:nvPr userDrawn="1"/>
          </p:nvSpPr>
          <p:spPr bwMode="auto">
            <a:xfrm>
              <a:off x="3112" y="570"/>
              <a:ext cx="200" cy="1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2" y="116"/>
                </a:cxn>
                <a:cxn ang="0">
                  <a:pos x="200" y="62"/>
                </a:cxn>
                <a:cxn ang="0">
                  <a:pos x="0" y="0"/>
                </a:cxn>
              </a:cxnLst>
              <a:rect l="0" t="0" r="r" b="b"/>
              <a:pathLst>
                <a:path w="200" h="116">
                  <a:moveTo>
                    <a:pt x="0" y="0"/>
                  </a:moveTo>
                  <a:lnTo>
                    <a:pt x="112" y="116"/>
                  </a:lnTo>
                  <a:lnTo>
                    <a:pt x="200" y="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49" name="Freeform 53"/>
            <p:cNvSpPr>
              <a:spLocks noChangeAspect="1"/>
            </p:cNvSpPr>
            <p:nvPr userDrawn="1"/>
          </p:nvSpPr>
          <p:spPr bwMode="auto">
            <a:xfrm>
              <a:off x="1254" y="1344"/>
              <a:ext cx="111" cy="192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92"/>
                </a:cxn>
                <a:cxn ang="0">
                  <a:pos x="111" y="105"/>
                </a:cxn>
                <a:cxn ang="0">
                  <a:pos x="96" y="0"/>
                </a:cxn>
              </a:cxnLst>
              <a:rect l="0" t="0" r="r" b="b"/>
              <a:pathLst>
                <a:path w="111" h="192">
                  <a:moveTo>
                    <a:pt x="96" y="0"/>
                  </a:moveTo>
                  <a:lnTo>
                    <a:pt x="0" y="192"/>
                  </a:lnTo>
                  <a:lnTo>
                    <a:pt x="111" y="105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0" name="Freeform 54"/>
            <p:cNvSpPr>
              <a:spLocks noChangeAspect="1"/>
            </p:cNvSpPr>
            <p:nvPr userDrawn="1"/>
          </p:nvSpPr>
          <p:spPr bwMode="auto">
            <a:xfrm>
              <a:off x="1549" y="981"/>
              <a:ext cx="1181" cy="1247"/>
            </a:xfrm>
            <a:custGeom>
              <a:avLst/>
              <a:gdLst/>
              <a:ahLst/>
              <a:cxnLst>
                <a:cxn ang="0">
                  <a:pos x="521" y="0"/>
                </a:cxn>
                <a:cxn ang="0">
                  <a:pos x="0" y="499"/>
                </a:cxn>
                <a:cxn ang="0">
                  <a:pos x="90" y="1111"/>
                </a:cxn>
                <a:cxn ang="0">
                  <a:pos x="680" y="1247"/>
                </a:cxn>
                <a:cxn ang="0">
                  <a:pos x="1224" y="748"/>
                </a:cxn>
                <a:cxn ang="0">
                  <a:pos x="1134" y="136"/>
                </a:cxn>
                <a:cxn ang="0">
                  <a:pos x="521" y="0"/>
                </a:cxn>
              </a:cxnLst>
              <a:rect l="0" t="0" r="r" b="b"/>
              <a:pathLst>
                <a:path w="1224" h="1247">
                  <a:moveTo>
                    <a:pt x="521" y="0"/>
                  </a:moveTo>
                  <a:lnTo>
                    <a:pt x="0" y="499"/>
                  </a:lnTo>
                  <a:lnTo>
                    <a:pt x="90" y="1111"/>
                  </a:lnTo>
                  <a:lnTo>
                    <a:pt x="680" y="1247"/>
                  </a:lnTo>
                  <a:lnTo>
                    <a:pt x="1224" y="748"/>
                  </a:lnTo>
                  <a:lnTo>
                    <a:pt x="1134" y="136"/>
                  </a:lnTo>
                  <a:lnTo>
                    <a:pt x="52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1" name="Freeform 55"/>
            <p:cNvSpPr>
              <a:spLocks noChangeAspect="1"/>
            </p:cNvSpPr>
            <p:nvPr userDrawn="1"/>
          </p:nvSpPr>
          <p:spPr bwMode="auto">
            <a:xfrm>
              <a:off x="2643" y="935"/>
              <a:ext cx="1050" cy="998"/>
            </a:xfrm>
            <a:custGeom>
              <a:avLst/>
              <a:gdLst/>
              <a:ahLst/>
              <a:cxnLst>
                <a:cxn ang="0">
                  <a:pos x="612" y="0"/>
                </a:cxn>
                <a:cxn ang="0">
                  <a:pos x="0" y="182"/>
                </a:cxn>
                <a:cxn ang="0">
                  <a:pos x="90" y="794"/>
                </a:cxn>
                <a:cxn ang="0">
                  <a:pos x="771" y="998"/>
                </a:cxn>
                <a:cxn ang="0">
                  <a:pos x="1088" y="522"/>
                </a:cxn>
                <a:cxn ang="0">
                  <a:pos x="612" y="0"/>
                </a:cxn>
              </a:cxnLst>
              <a:rect l="0" t="0" r="r" b="b"/>
              <a:pathLst>
                <a:path w="1088" h="998">
                  <a:moveTo>
                    <a:pt x="612" y="0"/>
                  </a:moveTo>
                  <a:lnTo>
                    <a:pt x="0" y="182"/>
                  </a:lnTo>
                  <a:lnTo>
                    <a:pt x="90" y="794"/>
                  </a:lnTo>
                  <a:lnTo>
                    <a:pt x="771" y="998"/>
                  </a:lnTo>
                  <a:lnTo>
                    <a:pt x="1088" y="522"/>
                  </a:lnTo>
                  <a:lnTo>
                    <a:pt x="61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2" name="Freeform 56"/>
            <p:cNvSpPr>
              <a:spLocks noChangeAspect="1"/>
            </p:cNvSpPr>
            <p:nvPr userDrawn="1"/>
          </p:nvSpPr>
          <p:spPr bwMode="auto">
            <a:xfrm>
              <a:off x="2216" y="1728"/>
              <a:ext cx="1337" cy="1401"/>
            </a:xfrm>
            <a:custGeom>
              <a:avLst/>
              <a:gdLst/>
              <a:ahLst/>
              <a:cxnLst>
                <a:cxn ang="0">
                  <a:pos x="515" y="0"/>
                </a:cxn>
                <a:cxn ang="0">
                  <a:pos x="0" y="498"/>
                </a:cxn>
                <a:cxn ang="0">
                  <a:pos x="162" y="1188"/>
                </a:cxn>
                <a:cxn ang="0">
                  <a:pos x="867" y="1401"/>
                </a:cxn>
                <a:cxn ang="0">
                  <a:pos x="1337" y="882"/>
                </a:cxn>
                <a:cxn ang="0">
                  <a:pos x="1181" y="198"/>
                </a:cxn>
                <a:cxn ang="0">
                  <a:pos x="515" y="0"/>
                </a:cxn>
              </a:cxnLst>
              <a:rect l="0" t="0" r="r" b="b"/>
              <a:pathLst>
                <a:path w="1337" h="1401">
                  <a:moveTo>
                    <a:pt x="515" y="0"/>
                  </a:moveTo>
                  <a:lnTo>
                    <a:pt x="0" y="498"/>
                  </a:lnTo>
                  <a:lnTo>
                    <a:pt x="162" y="1188"/>
                  </a:lnTo>
                  <a:lnTo>
                    <a:pt x="867" y="1401"/>
                  </a:lnTo>
                  <a:lnTo>
                    <a:pt x="1337" y="882"/>
                  </a:lnTo>
                  <a:lnTo>
                    <a:pt x="1181" y="198"/>
                  </a:lnTo>
                  <a:lnTo>
                    <a:pt x="51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3" name="Freeform 57"/>
            <p:cNvSpPr>
              <a:spLocks noChangeAspect="1"/>
            </p:cNvSpPr>
            <p:nvPr userDrawn="1"/>
          </p:nvSpPr>
          <p:spPr bwMode="auto">
            <a:xfrm>
              <a:off x="3391" y="1463"/>
              <a:ext cx="915" cy="1309"/>
            </a:xfrm>
            <a:custGeom>
              <a:avLst/>
              <a:gdLst/>
              <a:ahLst/>
              <a:cxnLst>
                <a:cxn ang="0">
                  <a:pos x="299" y="0"/>
                </a:cxn>
                <a:cxn ang="0">
                  <a:pos x="730" y="91"/>
                </a:cxn>
                <a:cxn ang="0">
                  <a:pos x="915" y="781"/>
                </a:cxn>
                <a:cxn ang="0">
                  <a:pos x="637" y="1309"/>
                </a:cxn>
                <a:cxn ang="0">
                  <a:pos x="162" y="1153"/>
                </a:cxn>
                <a:cxn ang="0">
                  <a:pos x="0" y="445"/>
                </a:cxn>
                <a:cxn ang="0">
                  <a:pos x="299" y="0"/>
                </a:cxn>
              </a:cxnLst>
              <a:rect l="0" t="0" r="r" b="b"/>
              <a:pathLst>
                <a:path w="915" h="1309">
                  <a:moveTo>
                    <a:pt x="299" y="0"/>
                  </a:moveTo>
                  <a:lnTo>
                    <a:pt x="730" y="91"/>
                  </a:lnTo>
                  <a:lnTo>
                    <a:pt x="915" y="781"/>
                  </a:lnTo>
                  <a:lnTo>
                    <a:pt x="637" y="1309"/>
                  </a:lnTo>
                  <a:lnTo>
                    <a:pt x="162" y="1153"/>
                  </a:lnTo>
                  <a:lnTo>
                    <a:pt x="0" y="445"/>
                  </a:lnTo>
                  <a:lnTo>
                    <a:pt x="29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4" name="Freeform 58"/>
            <p:cNvSpPr>
              <a:spLocks noChangeAspect="1"/>
            </p:cNvSpPr>
            <p:nvPr userDrawn="1"/>
          </p:nvSpPr>
          <p:spPr bwMode="auto">
            <a:xfrm>
              <a:off x="1452" y="2094"/>
              <a:ext cx="926" cy="1080"/>
            </a:xfrm>
            <a:custGeom>
              <a:avLst/>
              <a:gdLst/>
              <a:ahLst/>
              <a:cxnLst>
                <a:cxn ang="0">
                  <a:pos x="186" y="0"/>
                </a:cxn>
                <a:cxn ang="0">
                  <a:pos x="786" y="132"/>
                </a:cxn>
                <a:cxn ang="0">
                  <a:pos x="960" y="834"/>
                </a:cxn>
                <a:cxn ang="0">
                  <a:pos x="504" y="1080"/>
                </a:cxn>
                <a:cxn ang="0">
                  <a:pos x="0" y="570"/>
                </a:cxn>
                <a:cxn ang="0">
                  <a:pos x="186" y="0"/>
                </a:cxn>
              </a:cxnLst>
              <a:rect l="0" t="0" r="r" b="b"/>
              <a:pathLst>
                <a:path w="960" h="1080">
                  <a:moveTo>
                    <a:pt x="186" y="0"/>
                  </a:moveTo>
                  <a:lnTo>
                    <a:pt x="786" y="132"/>
                  </a:lnTo>
                  <a:lnTo>
                    <a:pt x="960" y="834"/>
                  </a:lnTo>
                  <a:lnTo>
                    <a:pt x="504" y="1080"/>
                  </a:lnTo>
                  <a:lnTo>
                    <a:pt x="0" y="570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5" name="Freeform 59"/>
            <p:cNvSpPr>
              <a:spLocks noChangeAspect="1"/>
            </p:cNvSpPr>
            <p:nvPr userDrawn="1"/>
          </p:nvSpPr>
          <p:spPr bwMode="auto">
            <a:xfrm>
              <a:off x="1921" y="2916"/>
              <a:ext cx="1303" cy="854"/>
            </a:xfrm>
            <a:custGeom>
              <a:avLst/>
              <a:gdLst/>
              <a:ahLst/>
              <a:cxnLst>
                <a:cxn ang="0">
                  <a:pos x="451" y="0"/>
                </a:cxn>
                <a:cxn ang="0">
                  <a:pos x="0" y="270"/>
                </a:cxn>
                <a:cxn ang="0">
                  <a:pos x="179" y="696"/>
                </a:cxn>
                <a:cxn ang="0">
                  <a:pos x="436" y="798"/>
                </a:cxn>
                <a:cxn ang="0">
                  <a:pos x="782" y="854"/>
                </a:cxn>
                <a:cxn ang="0">
                  <a:pos x="1052" y="828"/>
                </a:cxn>
                <a:cxn ang="0">
                  <a:pos x="1303" y="629"/>
                </a:cxn>
                <a:cxn ang="0">
                  <a:pos x="1163" y="216"/>
                </a:cxn>
                <a:cxn ang="0">
                  <a:pos x="451" y="0"/>
                </a:cxn>
              </a:cxnLst>
              <a:rect l="0" t="0" r="r" b="b"/>
              <a:pathLst>
                <a:path w="1303" h="854">
                  <a:moveTo>
                    <a:pt x="451" y="0"/>
                  </a:moveTo>
                  <a:lnTo>
                    <a:pt x="0" y="270"/>
                  </a:lnTo>
                  <a:lnTo>
                    <a:pt x="179" y="696"/>
                  </a:lnTo>
                  <a:lnTo>
                    <a:pt x="436" y="798"/>
                  </a:lnTo>
                  <a:lnTo>
                    <a:pt x="782" y="854"/>
                  </a:lnTo>
                  <a:lnTo>
                    <a:pt x="1052" y="828"/>
                  </a:lnTo>
                  <a:lnTo>
                    <a:pt x="1303" y="629"/>
                  </a:lnTo>
                  <a:lnTo>
                    <a:pt x="1163" y="216"/>
                  </a:lnTo>
                  <a:lnTo>
                    <a:pt x="45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6" name="Freeform 60"/>
            <p:cNvSpPr>
              <a:spLocks noChangeAspect="1"/>
            </p:cNvSpPr>
            <p:nvPr userDrawn="1"/>
          </p:nvSpPr>
          <p:spPr bwMode="auto">
            <a:xfrm>
              <a:off x="3084" y="2610"/>
              <a:ext cx="938" cy="942"/>
            </a:xfrm>
            <a:custGeom>
              <a:avLst/>
              <a:gdLst/>
              <a:ahLst/>
              <a:cxnLst>
                <a:cxn ang="0">
                  <a:pos x="470" y="0"/>
                </a:cxn>
                <a:cxn ang="0">
                  <a:pos x="0" y="516"/>
                </a:cxn>
                <a:cxn ang="0">
                  <a:pos x="145" y="942"/>
                </a:cxn>
                <a:cxn ang="0">
                  <a:pos x="768" y="710"/>
                </a:cxn>
                <a:cxn ang="0">
                  <a:pos x="892" y="426"/>
                </a:cxn>
                <a:cxn ang="0">
                  <a:pos x="938" y="144"/>
                </a:cxn>
                <a:cxn ang="0">
                  <a:pos x="470" y="0"/>
                </a:cxn>
              </a:cxnLst>
              <a:rect l="0" t="0" r="r" b="b"/>
              <a:pathLst>
                <a:path w="938" h="942">
                  <a:moveTo>
                    <a:pt x="470" y="0"/>
                  </a:moveTo>
                  <a:lnTo>
                    <a:pt x="0" y="516"/>
                  </a:lnTo>
                  <a:lnTo>
                    <a:pt x="145" y="942"/>
                  </a:lnTo>
                  <a:lnTo>
                    <a:pt x="768" y="710"/>
                  </a:lnTo>
                  <a:lnTo>
                    <a:pt x="892" y="426"/>
                  </a:lnTo>
                  <a:lnTo>
                    <a:pt x="938" y="144"/>
                  </a:lnTo>
                  <a:lnTo>
                    <a:pt x="47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7" name="Freeform 61"/>
            <p:cNvSpPr>
              <a:spLocks noChangeAspect="1"/>
            </p:cNvSpPr>
            <p:nvPr userDrawn="1"/>
          </p:nvSpPr>
          <p:spPr bwMode="auto">
            <a:xfrm>
              <a:off x="1120" y="1432"/>
              <a:ext cx="512" cy="1238"/>
            </a:xfrm>
            <a:custGeom>
              <a:avLst/>
              <a:gdLst/>
              <a:ahLst/>
              <a:cxnLst>
                <a:cxn ang="0">
                  <a:pos x="424" y="50"/>
                </a:cxn>
                <a:cxn ang="0">
                  <a:pos x="184" y="0"/>
                </a:cxn>
                <a:cxn ang="0">
                  <a:pos x="147" y="104"/>
                </a:cxn>
                <a:cxn ang="0">
                  <a:pos x="19" y="746"/>
                </a:cxn>
                <a:cxn ang="0">
                  <a:pos x="112" y="1196"/>
                </a:cxn>
                <a:cxn ang="0">
                  <a:pos x="332" y="1238"/>
                </a:cxn>
                <a:cxn ang="0">
                  <a:pos x="512" y="656"/>
                </a:cxn>
                <a:cxn ang="0">
                  <a:pos x="424" y="50"/>
                </a:cxn>
              </a:cxnLst>
              <a:rect l="0" t="0" r="r" b="b"/>
              <a:pathLst>
                <a:path w="512" h="1238">
                  <a:moveTo>
                    <a:pt x="424" y="50"/>
                  </a:moveTo>
                  <a:lnTo>
                    <a:pt x="184" y="0"/>
                  </a:lnTo>
                  <a:lnTo>
                    <a:pt x="147" y="104"/>
                  </a:lnTo>
                  <a:cubicBezTo>
                    <a:pt x="119" y="228"/>
                    <a:pt x="0" y="372"/>
                    <a:pt x="19" y="746"/>
                  </a:cubicBezTo>
                  <a:cubicBezTo>
                    <a:pt x="39" y="1120"/>
                    <a:pt x="60" y="1114"/>
                    <a:pt x="112" y="1196"/>
                  </a:cubicBezTo>
                  <a:lnTo>
                    <a:pt x="332" y="1238"/>
                  </a:lnTo>
                  <a:lnTo>
                    <a:pt x="512" y="656"/>
                  </a:lnTo>
                  <a:lnTo>
                    <a:pt x="424" y="5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8" name="Freeform 62"/>
            <p:cNvSpPr>
              <a:spLocks noChangeAspect="1"/>
            </p:cNvSpPr>
            <p:nvPr userDrawn="1"/>
          </p:nvSpPr>
          <p:spPr bwMode="auto">
            <a:xfrm>
              <a:off x="1220" y="2628"/>
              <a:ext cx="880" cy="9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32" y="38"/>
                </a:cxn>
                <a:cxn ang="0">
                  <a:pos x="717" y="546"/>
                </a:cxn>
                <a:cxn ang="0">
                  <a:pos x="880" y="990"/>
                </a:cxn>
                <a:cxn ang="0">
                  <a:pos x="679" y="908"/>
                </a:cxn>
                <a:cxn ang="0">
                  <a:pos x="347" y="628"/>
                </a:cxn>
                <a:cxn ang="0">
                  <a:pos x="162" y="366"/>
                </a:cxn>
                <a:cxn ang="0">
                  <a:pos x="62" y="172"/>
                </a:cxn>
                <a:cxn ang="0">
                  <a:pos x="0" y="0"/>
                </a:cxn>
              </a:cxnLst>
              <a:rect l="0" t="0" r="r" b="b"/>
              <a:pathLst>
                <a:path w="880" h="990">
                  <a:moveTo>
                    <a:pt x="0" y="0"/>
                  </a:moveTo>
                  <a:lnTo>
                    <a:pt x="232" y="38"/>
                  </a:lnTo>
                  <a:lnTo>
                    <a:pt x="717" y="546"/>
                  </a:lnTo>
                  <a:lnTo>
                    <a:pt x="880" y="990"/>
                  </a:lnTo>
                  <a:lnTo>
                    <a:pt x="679" y="908"/>
                  </a:lnTo>
                  <a:lnTo>
                    <a:pt x="347" y="628"/>
                  </a:lnTo>
                  <a:lnTo>
                    <a:pt x="162" y="366"/>
                  </a:lnTo>
                  <a:lnTo>
                    <a:pt x="62" y="1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59" name="Freeform 63"/>
            <p:cNvSpPr>
              <a:spLocks noChangeAspect="1"/>
            </p:cNvSpPr>
            <p:nvPr userDrawn="1"/>
          </p:nvSpPr>
          <p:spPr bwMode="auto">
            <a:xfrm>
              <a:off x="1304" y="678"/>
              <a:ext cx="756" cy="804"/>
            </a:xfrm>
            <a:custGeom>
              <a:avLst/>
              <a:gdLst/>
              <a:ahLst/>
              <a:cxnLst>
                <a:cxn ang="0">
                  <a:pos x="750" y="294"/>
                </a:cxn>
                <a:cxn ang="0">
                  <a:pos x="756" y="48"/>
                </a:cxn>
                <a:cxn ang="0">
                  <a:pos x="748" y="0"/>
                </a:cxn>
                <a:cxn ang="0">
                  <a:pos x="464" y="178"/>
                </a:cxn>
                <a:cxn ang="0">
                  <a:pos x="153" y="510"/>
                </a:cxn>
                <a:cxn ang="0">
                  <a:pos x="72" y="634"/>
                </a:cxn>
                <a:cxn ang="0">
                  <a:pos x="0" y="762"/>
                </a:cxn>
                <a:cxn ang="0">
                  <a:pos x="240" y="804"/>
                </a:cxn>
                <a:cxn ang="0">
                  <a:pos x="750" y="294"/>
                </a:cxn>
              </a:cxnLst>
              <a:rect l="0" t="0" r="r" b="b"/>
              <a:pathLst>
                <a:path w="756" h="804">
                  <a:moveTo>
                    <a:pt x="750" y="294"/>
                  </a:moveTo>
                  <a:lnTo>
                    <a:pt x="756" y="48"/>
                  </a:lnTo>
                  <a:lnTo>
                    <a:pt x="748" y="0"/>
                  </a:lnTo>
                  <a:lnTo>
                    <a:pt x="464" y="178"/>
                  </a:lnTo>
                  <a:lnTo>
                    <a:pt x="153" y="510"/>
                  </a:lnTo>
                  <a:lnTo>
                    <a:pt x="72" y="634"/>
                  </a:lnTo>
                  <a:lnTo>
                    <a:pt x="0" y="762"/>
                  </a:lnTo>
                  <a:lnTo>
                    <a:pt x="240" y="804"/>
                  </a:lnTo>
                  <a:lnTo>
                    <a:pt x="750" y="294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60" name="Freeform 64"/>
            <p:cNvSpPr>
              <a:spLocks noChangeAspect="1"/>
            </p:cNvSpPr>
            <p:nvPr userDrawn="1"/>
          </p:nvSpPr>
          <p:spPr bwMode="auto">
            <a:xfrm>
              <a:off x="2054" y="528"/>
              <a:ext cx="1175" cy="588"/>
            </a:xfrm>
            <a:custGeom>
              <a:avLst/>
              <a:gdLst/>
              <a:ahLst/>
              <a:cxnLst>
                <a:cxn ang="0">
                  <a:pos x="8" y="152"/>
                </a:cxn>
                <a:cxn ang="0">
                  <a:pos x="240" y="66"/>
                </a:cxn>
                <a:cxn ang="0">
                  <a:pos x="492" y="6"/>
                </a:cxn>
                <a:cxn ang="0">
                  <a:pos x="792" y="0"/>
                </a:cxn>
                <a:cxn ang="0">
                  <a:pos x="1116" y="60"/>
                </a:cxn>
                <a:cxn ang="0">
                  <a:pos x="1218" y="162"/>
                </a:cxn>
                <a:cxn ang="0">
                  <a:pos x="1212" y="408"/>
                </a:cxn>
                <a:cxn ang="0">
                  <a:pos x="606" y="588"/>
                </a:cxn>
                <a:cxn ang="0">
                  <a:pos x="0" y="450"/>
                </a:cxn>
                <a:cxn ang="0">
                  <a:pos x="8" y="152"/>
                </a:cxn>
              </a:cxnLst>
              <a:rect l="0" t="0" r="r" b="b"/>
              <a:pathLst>
                <a:path w="1218" h="588">
                  <a:moveTo>
                    <a:pt x="8" y="152"/>
                  </a:moveTo>
                  <a:lnTo>
                    <a:pt x="240" y="66"/>
                  </a:lnTo>
                  <a:lnTo>
                    <a:pt x="492" y="6"/>
                  </a:lnTo>
                  <a:lnTo>
                    <a:pt x="792" y="0"/>
                  </a:lnTo>
                  <a:lnTo>
                    <a:pt x="1116" y="60"/>
                  </a:lnTo>
                  <a:lnTo>
                    <a:pt x="1218" y="162"/>
                  </a:lnTo>
                  <a:lnTo>
                    <a:pt x="1212" y="408"/>
                  </a:lnTo>
                  <a:lnTo>
                    <a:pt x="606" y="588"/>
                  </a:lnTo>
                  <a:lnTo>
                    <a:pt x="0" y="450"/>
                  </a:lnTo>
                  <a:lnTo>
                    <a:pt x="8" y="152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61" name="Freeform 65"/>
            <p:cNvSpPr>
              <a:spLocks noChangeAspect="1"/>
            </p:cNvSpPr>
            <p:nvPr userDrawn="1"/>
          </p:nvSpPr>
          <p:spPr bwMode="auto">
            <a:xfrm>
              <a:off x="3217" y="630"/>
              <a:ext cx="955" cy="921"/>
            </a:xfrm>
            <a:custGeom>
              <a:avLst/>
              <a:gdLst/>
              <a:ahLst/>
              <a:cxnLst>
                <a:cxn ang="0">
                  <a:pos x="7" y="52"/>
                </a:cxn>
                <a:cxn ang="0">
                  <a:pos x="0" y="306"/>
                </a:cxn>
                <a:cxn ang="0">
                  <a:pos x="472" y="833"/>
                </a:cxn>
                <a:cxn ang="0">
                  <a:pos x="902" y="921"/>
                </a:cxn>
                <a:cxn ang="0">
                  <a:pos x="955" y="732"/>
                </a:cxn>
                <a:cxn ang="0">
                  <a:pos x="821" y="522"/>
                </a:cxn>
                <a:cxn ang="0">
                  <a:pos x="590" y="281"/>
                </a:cxn>
                <a:cxn ang="0">
                  <a:pos x="272" y="78"/>
                </a:cxn>
                <a:cxn ang="0">
                  <a:pos x="93" y="0"/>
                </a:cxn>
                <a:cxn ang="0">
                  <a:pos x="7" y="52"/>
                </a:cxn>
              </a:cxnLst>
              <a:rect l="0" t="0" r="r" b="b"/>
              <a:pathLst>
                <a:path w="955" h="921">
                  <a:moveTo>
                    <a:pt x="7" y="52"/>
                  </a:moveTo>
                  <a:lnTo>
                    <a:pt x="0" y="306"/>
                  </a:lnTo>
                  <a:lnTo>
                    <a:pt x="472" y="833"/>
                  </a:lnTo>
                  <a:lnTo>
                    <a:pt x="902" y="921"/>
                  </a:lnTo>
                  <a:lnTo>
                    <a:pt x="955" y="732"/>
                  </a:lnTo>
                  <a:cubicBezTo>
                    <a:pt x="942" y="666"/>
                    <a:pt x="882" y="597"/>
                    <a:pt x="821" y="522"/>
                  </a:cubicBezTo>
                  <a:cubicBezTo>
                    <a:pt x="762" y="447"/>
                    <a:pt x="683" y="354"/>
                    <a:pt x="590" y="281"/>
                  </a:cubicBezTo>
                  <a:cubicBezTo>
                    <a:pt x="497" y="208"/>
                    <a:pt x="358" y="124"/>
                    <a:pt x="272" y="78"/>
                  </a:cubicBezTo>
                  <a:lnTo>
                    <a:pt x="93" y="0"/>
                  </a:lnTo>
                  <a:lnTo>
                    <a:pt x="7" y="52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62" name="Freeform 66"/>
            <p:cNvSpPr>
              <a:spLocks noChangeAspect="1"/>
            </p:cNvSpPr>
            <p:nvPr userDrawn="1"/>
          </p:nvSpPr>
          <p:spPr bwMode="auto">
            <a:xfrm>
              <a:off x="4120" y="1368"/>
              <a:ext cx="255" cy="906"/>
            </a:xfrm>
            <a:custGeom>
              <a:avLst/>
              <a:gdLst/>
              <a:ahLst/>
              <a:cxnLst>
                <a:cxn ang="0">
                  <a:pos x="54" y="0"/>
                </a:cxn>
                <a:cxn ang="0">
                  <a:pos x="0" y="180"/>
                </a:cxn>
                <a:cxn ang="0">
                  <a:pos x="186" y="876"/>
                </a:cxn>
                <a:cxn ang="0">
                  <a:pos x="264" y="906"/>
                </a:cxn>
                <a:cxn ang="0">
                  <a:pos x="246" y="666"/>
                </a:cxn>
                <a:cxn ang="0">
                  <a:pos x="204" y="390"/>
                </a:cxn>
                <a:cxn ang="0">
                  <a:pos x="90" y="66"/>
                </a:cxn>
                <a:cxn ang="0">
                  <a:pos x="54" y="0"/>
                </a:cxn>
              </a:cxnLst>
              <a:rect l="0" t="0" r="r" b="b"/>
              <a:pathLst>
                <a:path w="264" h="906">
                  <a:moveTo>
                    <a:pt x="54" y="0"/>
                  </a:moveTo>
                  <a:lnTo>
                    <a:pt x="0" y="180"/>
                  </a:lnTo>
                  <a:lnTo>
                    <a:pt x="186" y="876"/>
                  </a:lnTo>
                  <a:lnTo>
                    <a:pt x="264" y="906"/>
                  </a:lnTo>
                  <a:lnTo>
                    <a:pt x="246" y="666"/>
                  </a:lnTo>
                  <a:lnTo>
                    <a:pt x="204" y="390"/>
                  </a:lnTo>
                  <a:lnTo>
                    <a:pt x="90" y="66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63" name="Freeform 67"/>
            <p:cNvSpPr>
              <a:spLocks noChangeAspect="1"/>
            </p:cNvSpPr>
            <p:nvPr userDrawn="1"/>
          </p:nvSpPr>
          <p:spPr bwMode="auto">
            <a:xfrm>
              <a:off x="3854" y="2244"/>
              <a:ext cx="515" cy="1074"/>
            </a:xfrm>
            <a:custGeom>
              <a:avLst/>
              <a:gdLst/>
              <a:ahLst/>
              <a:cxnLst>
                <a:cxn ang="0">
                  <a:pos x="534" y="20"/>
                </a:cxn>
                <a:cxn ang="0">
                  <a:pos x="468" y="0"/>
                </a:cxn>
                <a:cxn ang="0">
                  <a:pos x="168" y="516"/>
                </a:cxn>
                <a:cxn ang="0">
                  <a:pos x="0" y="1074"/>
                </a:cxn>
                <a:cxn ang="0">
                  <a:pos x="54" y="1028"/>
                </a:cxn>
                <a:cxn ang="0">
                  <a:pos x="110" y="980"/>
                </a:cxn>
                <a:cxn ang="0">
                  <a:pos x="310" y="732"/>
                </a:cxn>
                <a:cxn ang="0">
                  <a:pos x="470" y="388"/>
                </a:cxn>
                <a:cxn ang="0">
                  <a:pos x="534" y="20"/>
                </a:cxn>
              </a:cxnLst>
              <a:rect l="0" t="0" r="r" b="b"/>
              <a:pathLst>
                <a:path w="534" h="1074">
                  <a:moveTo>
                    <a:pt x="534" y="20"/>
                  </a:moveTo>
                  <a:lnTo>
                    <a:pt x="468" y="0"/>
                  </a:lnTo>
                  <a:lnTo>
                    <a:pt x="168" y="516"/>
                  </a:lnTo>
                  <a:lnTo>
                    <a:pt x="0" y="1074"/>
                  </a:lnTo>
                  <a:lnTo>
                    <a:pt x="54" y="1028"/>
                  </a:lnTo>
                  <a:lnTo>
                    <a:pt x="110" y="980"/>
                  </a:lnTo>
                  <a:lnTo>
                    <a:pt x="310" y="732"/>
                  </a:lnTo>
                  <a:lnTo>
                    <a:pt x="470" y="388"/>
                  </a:lnTo>
                  <a:lnTo>
                    <a:pt x="534" y="2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64" name="Freeform 68"/>
            <p:cNvSpPr>
              <a:spLocks noChangeAspect="1"/>
            </p:cNvSpPr>
            <p:nvPr userDrawn="1"/>
          </p:nvSpPr>
          <p:spPr bwMode="auto">
            <a:xfrm>
              <a:off x="2934" y="3320"/>
              <a:ext cx="918" cy="464"/>
            </a:xfrm>
            <a:custGeom>
              <a:avLst/>
              <a:gdLst/>
              <a:ahLst/>
              <a:cxnLst>
                <a:cxn ang="0">
                  <a:pos x="54" y="412"/>
                </a:cxn>
                <a:cxn ang="0">
                  <a:pos x="294" y="226"/>
                </a:cxn>
                <a:cxn ang="0">
                  <a:pos x="952" y="0"/>
                </a:cxn>
                <a:cxn ang="0">
                  <a:pos x="832" y="112"/>
                </a:cxn>
                <a:cxn ang="0">
                  <a:pos x="288" y="376"/>
                </a:cxn>
                <a:cxn ang="0">
                  <a:pos x="54" y="412"/>
                </a:cxn>
              </a:cxnLst>
              <a:rect l="0" t="0" r="r" b="b"/>
              <a:pathLst>
                <a:path w="952" h="464">
                  <a:moveTo>
                    <a:pt x="54" y="412"/>
                  </a:moveTo>
                  <a:lnTo>
                    <a:pt x="294" y="226"/>
                  </a:lnTo>
                  <a:lnTo>
                    <a:pt x="952" y="0"/>
                  </a:lnTo>
                  <a:lnTo>
                    <a:pt x="832" y="112"/>
                  </a:lnTo>
                  <a:cubicBezTo>
                    <a:pt x="721" y="175"/>
                    <a:pt x="576" y="288"/>
                    <a:pt x="288" y="376"/>
                  </a:cubicBezTo>
                  <a:cubicBezTo>
                    <a:pt x="0" y="464"/>
                    <a:pt x="103" y="405"/>
                    <a:pt x="54" y="41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65" name="Oval 69"/>
            <p:cNvSpPr>
              <a:spLocks noChangeAspect="1" noChangeArrowheads="1"/>
            </p:cNvSpPr>
            <p:nvPr userDrawn="1"/>
          </p:nvSpPr>
          <p:spPr bwMode="auto">
            <a:xfrm>
              <a:off x="1139" y="528"/>
              <a:ext cx="3236" cy="324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B870ED-1D62-4A2E-9B39-93364A3C9F20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2E776-9308-4161-91CD-E02768023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260350"/>
            <a:ext cx="1892300" cy="518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338" y="260350"/>
            <a:ext cx="5527675" cy="518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B870ED-1D62-4A2E-9B39-93364A3C9F20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2E776-9308-4161-91CD-E02768023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338" y="260350"/>
            <a:ext cx="7572375" cy="9731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7450" y="1233488"/>
            <a:ext cx="7056438" cy="4211637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77813" y="6426200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C2B870ED-1D62-4A2E-9B39-93364A3C9F20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44813" y="6426200"/>
            <a:ext cx="2895600" cy="2794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73813" y="6426200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8812E776-9308-4161-91CD-E02768023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338" y="260350"/>
            <a:ext cx="7572375" cy="9731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7450" y="1233488"/>
            <a:ext cx="3451225" cy="42116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233488"/>
            <a:ext cx="3452813" cy="42116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77813" y="6426200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C2B870ED-1D62-4A2E-9B39-93364A3C9F20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44813" y="6426200"/>
            <a:ext cx="2895600" cy="2794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73813" y="6426200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8812E776-9308-4161-91CD-E02768023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B870ED-1D62-4A2E-9B39-93364A3C9F20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2E776-9308-4161-91CD-E02768023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B870ED-1D62-4A2E-9B39-93364A3C9F20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2E776-9308-4161-91CD-E02768023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7450" y="1233488"/>
            <a:ext cx="3451225" cy="4211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233488"/>
            <a:ext cx="3452813" cy="4211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B870ED-1D62-4A2E-9B39-93364A3C9F20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2E776-9308-4161-91CD-E02768023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B870ED-1D62-4A2E-9B39-93364A3C9F20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2E776-9308-4161-91CD-E02768023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B870ED-1D62-4A2E-9B39-93364A3C9F20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2E776-9308-4161-91CD-E02768023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B870ED-1D62-4A2E-9B39-93364A3C9F20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2E776-9308-4161-91CD-E02768023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B870ED-1D62-4A2E-9B39-93364A3C9F20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2E776-9308-4161-91CD-E02768023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B870ED-1D62-4A2E-9B39-93364A3C9F20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2E776-9308-4161-91CD-E02768023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450" y="1233488"/>
            <a:ext cx="7056438" cy="421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76338" y="260350"/>
            <a:ext cx="7572375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7813" y="6426200"/>
            <a:ext cx="21336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2B870ED-1D62-4A2E-9B39-93364A3C9F20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44813" y="6426200"/>
            <a:ext cx="28956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373813" y="6426200"/>
            <a:ext cx="21336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812E776-9308-4161-91CD-E027680236E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86"/>
          <p:cNvGrpSpPr>
            <a:grpSpLocks noChangeAspect="1"/>
          </p:cNvGrpSpPr>
          <p:nvPr/>
        </p:nvGrpSpPr>
        <p:grpSpPr bwMode="auto">
          <a:xfrm>
            <a:off x="266700" y="4927600"/>
            <a:ext cx="1706563" cy="1706563"/>
            <a:chOff x="1120" y="528"/>
            <a:chExt cx="3255" cy="3256"/>
          </a:xfrm>
        </p:grpSpPr>
        <p:sp>
          <p:nvSpPr>
            <p:cNvPr id="1111" name="Freeform 87"/>
            <p:cNvSpPr>
              <a:spLocks noChangeAspect="1"/>
            </p:cNvSpPr>
            <p:nvPr/>
          </p:nvSpPr>
          <p:spPr bwMode="auto">
            <a:xfrm>
              <a:off x="3112" y="570"/>
              <a:ext cx="200" cy="1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2" y="116"/>
                </a:cxn>
                <a:cxn ang="0">
                  <a:pos x="200" y="62"/>
                </a:cxn>
                <a:cxn ang="0">
                  <a:pos x="0" y="0"/>
                </a:cxn>
              </a:cxnLst>
              <a:rect l="0" t="0" r="r" b="b"/>
              <a:pathLst>
                <a:path w="200" h="116">
                  <a:moveTo>
                    <a:pt x="0" y="0"/>
                  </a:moveTo>
                  <a:lnTo>
                    <a:pt x="112" y="116"/>
                  </a:lnTo>
                  <a:lnTo>
                    <a:pt x="200" y="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12" name="Freeform 88"/>
            <p:cNvSpPr>
              <a:spLocks noChangeAspect="1"/>
            </p:cNvSpPr>
            <p:nvPr/>
          </p:nvSpPr>
          <p:spPr bwMode="auto">
            <a:xfrm>
              <a:off x="1254" y="1344"/>
              <a:ext cx="111" cy="192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92"/>
                </a:cxn>
                <a:cxn ang="0">
                  <a:pos x="111" y="105"/>
                </a:cxn>
                <a:cxn ang="0">
                  <a:pos x="96" y="0"/>
                </a:cxn>
              </a:cxnLst>
              <a:rect l="0" t="0" r="r" b="b"/>
              <a:pathLst>
                <a:path w="111" h="192">
                  <a:moveTo>
                    <a:pt x="96" y="0"/>
                  </a:moveTo>
                  <a:lnTo>
                    <a:pt x="0" y="192"/>
                  </a:lnTo>
                  <a:lnTo>
                    <a:pt x="111" y="105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13" name="Freeform 89"/>
            <p:cNvSpPr>
              <a:spLocks noChangeAspect="1"/>
            </p:cNvSpPr>
            <p:nvPr/>
          </p:nvSpPr>
          <p:spPr bwMode="auto">
            <a:xfrm>
              <a:off x="1549" y="981"/>
              <a:ext cx="1181" cy="1247"/>
            </a:xfrm>
            <a:custGeom>
              <a:avLst/>
              <a:gdLst/>
              <a:ahLst/>
              <a:cxnLst>
                <a:cxn ang="0">
                  <a:pos x="521" y="0"/>
                </a:cxn>
                <a:cxn ang="0">
                  <a:pos x="0" y="499"/>
                </a:cxn>
                <a:cxn ang="0">
                  <a:pos x="90" y="1111"/>
                </a:cxn>
                <a:cxn ang="0">
                  <a:pos x="680" y="1247"/>
                </a:cxn>
                <a:cxn ang="0">
                  <a:pos x="1224" y="748"/>
                </a:cxn>
                <a:cxn ang="0">
                  <a:pos x="1134" y="136"/>
                </a:cxn>
                <a:cxn ang="0">
                  <a:pos x="521" y="0"/>
                </a:cxn>
              </a:cxnLst>
              <a:rect l="0" t="0" r="r" b="b"/>
              <a:pathLst>
                <a:path w="1224" h="1247">
                  <a:moveTo>
                    <a:pt x="521" y="0"/>
                  </a:moveTo>
                  <a:lnTo>
                    <a:pt x="0" y="499"/>
                  </a:lnTo>
                  <a:lnTo>
                    <a:pt x="90" y="1111"/>
                  </a:lnTo>
                  <a:lnTo>
                    <a:pt x="680" y="1247"/>
                  </a:lnTo>
                  <a:lnTo>
                    <a:pt x="1224" y="748"/>
                  </a:lnTo>
                  <a:lnTo>
                    <a:pt x="1134" y="136"/>
                  </a:lnTo>
                  <a:lnTo>
                    <a:pt x="52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14" name="Freeform 90"/>
            <p:cNvSpPr>
              <a:spLocks noChangeAspect="1"/>
            </p:cNvSpPr>
            <p:nvPr/>
          </p:nvSpPr>
          <p:spPr bwMode="auto">
            <a:xfrm>
              <a:off x="2643" y="935"/>
              <a:ext cx="1050" cy="998"/>
            </a:xfrm>
            <a:custGeom>
              <a:avLst/>
              <a:gdLst/>
              <a:ahLst/>
              <a:cxnLst>
                <a:cxn ang="0">
                  <a:pos x="612" y="0"/>
                </a:cxn>
                <a:cxn ang="0">
                  <a:pos x="0" y="182"/>
                </a:cxn>
                <a:cxn ang="0">
                  <a:pos x="90" y="794"/>
                </a:cxn>
                <a:cxn ang="0">
                  <a:pos x="771" y="998"/>
                </a:cxn>
                <a:cxn ang="0">
                  <a:pos x="1088" y="522"/>
                </a:cxn>
                <a:cxn ang="0">
                  <a:pos x="612" y="0"/>
                </a:cxn>
              </a:cxnLst>
              <a:rect l="0" t="0" r="r" b="b"/>
              <a:pathLst>
                <a:path w="1088" h="998">
                  <a:moveTo>
                    <a:pt x="612" y="0"/>
                  </a:moveTo>
                  <a:lnTo>
                    <a:pt x="0" y="182"/>
                  </a:lnTo>
                  <a:lnTo>
                    <a:pt x="90" y="794"/>
                  </a:lnTo>
                  <a:lnTo>
                    <a:pt x="771" y="998"/>
                  </a:lnTo>
                  <a:lnTo>
                    <a:pt x="1088" y="522"/>
                  </a:lnTo>
                  <a:lnTo>
                    <a:pt x="61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15" name="Freeform 91"/>
            <p:cNvSpPr>
              <a:spLocks noChangeAspect="1"/>
            </p:cNvSpPr>
            <p:nvPr/>
          </p:nvSpPr>
          <p:spPr bwMode="auto">
            <a:xfrm>
              <a:off x="2216" y="1728"/>
              <a:ext cx="1337" cy="1401"/>
            </a:xfrm>
            <a:custGeom>
              <a:avLst/>
              <a:gdLst/>
              <a:ahLst/>
              <a:cxnLst>
                <a:cxn ang="0">
                  <a:pos x="515" y="0"/>
                </a:cxn>
                <a:cxn ang="0">
                  <a:pos x="0" y="498"/>
                </a:cxn>
                <a:cxn ang="0">
                  <a:pos x="162" y="1188"/>
                </a:cxn>
                <a:cxn ang="0">
                  <a:pos x="867" y="1401"/>
                </a:cxn>
                <a:cxn ang="0">
                  <a:pos x="1337" y="882"/>
                </a:cxn>
                <a:cxn ang="0">
                  <a:pos x="1181" y="198"/>
                </a:cxn>
                <a:cxn ang="0">
                  <a:pos x="515" y="0"/>
                </a:cxn>
              </a:cxnLst>
              <a:rect l="0" t="0" r="r" b="b"/>
              <a:pathLst>
                <a:path w="1337" h="1401">
                  <a:moveTo>
                    <a:pt x="515" y="0"/>
                  </a:moveTo>
                  <a:lnTo>
                    <a:pt x="0" y="498"/>
                  </a:lnTo>
                  <a:lnTo>
                    <a:pt x="162" y="1188"/>
                  </a:lnTo>
                  <a:lnTo>
                    <a:pt x="867" y="1401"/>
                  </a:lnTo>
                  <a:lnTo>
                    <a:pt x="1337" y="882"/>
                  </a:lnTo>
                  <a:lnTo>
                    <a:pt x="1181" y="198"/>
                  </a:lnTo>
                  <a:lnTo>
                    <a:pt x="51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16" name="Freeform 92"/>
            <p:cNvSpPr>
              <a:spLocks noChangeAspect="1"/>
            </p:cNvSpPr>
            <p:nvPr/>
          </p:nvSpPr>
          <p:spPr bwMode="auto">
            <a:xfrm>
              <a:off x="3391" y="1463"/>
              <a:ext cx="915" cy="1309"/>
            </a:xfrm>
            <a:custGeom>
              <a:avLst/>
              <a:gdLst/>
              <a:ahLst/>
              <a:cxnLst>
                <a:cxn ang="0">
                  <a:pos x="299" y="0"/>
                </a:cxn>
                <a:cxn ang="0">
                  <a:pos x="730" y="91"/>
                </a:cxn>
                <a:cxn ang="0">
                  <a:pos x="915" y="781"/>
                </a:cxn>
                <a:cxn ang="0">
                  <a:pos x="637" y="1309"/>
                </a:cxn>
                <a:cxn ang="0">
                  <a:pos x="162" y="1153"/>
                </a:cxn>
                <a:cxn ang="0">
                  <a:pos x="0" y="445"/>
                </a:cxn>
                <a:cxn ang="0">
                  <a:pos x="299" y="0"/>
                </a:cxn>
              </a:cxnLst>
              <a:rect l="0" t="0" r="r" b="b"/>
              <a:pathLst>
                <a:path w="915" h="1309">
                  <a:moveTo>
                    <a:pt x="299" y="0"/>
                  </a:moveTo>
                  <a:lnTo>
                    <a:pt x="730" y="91"/>
                  </a:lnTo>
                  <a:lnTo>
                    <a:pt x="915" y="781"/>
                  </a:lnTo>
                  <a:lnTo>
                    <a:pt x="637" y="1309"/>
                  </a:lnTo>
                  <a:lnTo>
                    <a:pt x="162" y="1153"/>
                  </a:lnTo>
                  <a:lnTo>
                    <a:pt x="0" y="445"/>
                  </a:lnTo>
                  <a:lnTo>
                    <a:pt x="29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17" name="Freeform 93"/>
            <p:cNvSpPr>
              <a:spLocks noChangeAspect="1"/>
            </p:cNvSpPr>
            <p:nvPr/>
          </p:nvSpPr>
          <p:spPr bwMode="auto">
            <a:xfrm>
              <a:off x="1452" y="2094"/>
              <a:ext cx="926" cy="1080"/>
            </a:xfrm>
            <a:custGeom>
              <a:avLst/>
              <a:gdLst/>
              <a:ahLst/>
              <a:cxnLst>
                <a:cxn ang="0">
                  <a:pos x="186" y="0"/>
                </a:cxn>
                <a:cxn ang="0">
                  <a:pos x="786" y="132"/>
                </a:cxn>
                <a:cxn ang="0">
                  <a:pos x="960" y="834"/>
                </a:cxn>
                <a:cxn ang="0">
                  <a:pos x="504" y="1080"/>
                </a:cxn>
                <a:cxn ang="0">
                  <a:pos x="0" y="570"/>
                </a:cxn>
                <a:cxn ang="0">
                  <a:pos x="186" y="0"/>
                </a:cxn>
              </a:cxnLst>
              <a:rect l="0" t="0" r="r" b="b"/>
              <a:pathLst>
                <a:path w="960" h="1080">
                  <a:moveTo>
                    <a:pt x="186" y="0"/>
                  </a:moveTo>
                  <a:lnTo>
                    <a:pt x="786" y="132"/>
                  </a:lnTo>
                  <a:lnTo>
                    <a:pt x="960" y="834"/>
                  </a:lnTo>
                  <a:lnTo>
                    <a:pt x="504" y="1080"/>
                  </a:lnTo>
                  <a:lnTo>
                    <a:pt x="0" y="570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18" name="Freeform 94"/>
            <p:cNvSpPr>
              <a:spLocks noChangeAspect="1"/>
            </p:cNvSpPr>
            <p:nvPr/>
          </p:nvSpPr>
          <p:spPr bwMode="auto">
            <a:xfrm>
              <a:off x="1921" y="2916"/>
              <a:ext cx="1303" cy="854"/>
            </a:xfrm>
            <a:custGeom>
              <a:avLst/>
              <a:gdLst/>
              <a:ahLst/>
              <a:cxnLst>
                <a:cxn ang="0">
                  <a:pos x="451" y="0"/>
                </a:cxn>
                <a:cxn ang="0">
                  <a:pos x="0" y="270"/>
                </a:cxn>
                <a:cxn ang="0">
                  <a:pos x="179" y="696"/>
                </a:cxn>
                <a:cxn ang="0">
                  <a:pos x="436" y="798"/>
                </a:cxn>
                <a:cxn ang="0">
                  <a:pos x="782" y="854"/>
                </a:cxn>
                <a:cxn ang="0">
                  <a:pos x="1052" y="828"/>
                </a:cxn>
                <a:cxn ang="0">
                  <a:pos x="1303" y="629"/>
                </a:cxn>
                <a:cxn ang="0">
                  <a:pos x="1163" y="216"/>
                </a:cxn>
                <a:cxn ang="0">
                  <a:pos x="451" y="0"/>
                </a:cxn>
              </a:cxnLst>
              <a:rect l="0" t="0" r="r" b="b"/>
              <a:pathLst>
                <a:path w="1303" h="854">
                  <a:moveTo>
                    <a:pt x="451" y="0"/>
                  </a:moveTo>
                  <a:lnTo>
                    <a:pt x="0" y="270"/>
                  </a:lnTo>
                  <a:lnTo>
                    <a:pt x="179" y="696"/>
                  </a:lnTo>
                  <a:lnTo>
                    <a:pt x="436" y="798"/>
                  </a:lnTo>
                  <a:lnTo>
                    <a:pt x="782" y="854"/>
                  </a:lnTo>
                  <a:lnTo>
                    <a:pt x="1052" y="828"/>
                  </a:lnTo>
                  <a:lnTo>
                    <a:pt x="1303" y="629"/>
                  </a:lnTo>
                  <a:lnTo>
                    <a:pt x="1163" y="216"/>
                  </a:lnTo>
                  <a:lnTo>
                    <a:pt x="45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19" name="Freeform 95"/>
            <p:cNvSpPr>
              <a:spLocks noChangeAspect="1"/>
            </p:cNvSpPr>
            <p:nvPr/>
          </p:nvSpPr>
          <p:spPr bwMode="auto">
            <a:xfrm>
              <a:off x="3084" y="2610"/>
              <a:ext cx="938" cy="942"/>
            </a:xfrm>
            <a:custGeom>
              <a:avLst/>
              <a:gdLst/>
              <a:ahLst/>
              <a:cxnLst>
                <a:cxn ang="0">
                  <a:pos x="470" y="0"/>
                </a:cxn>
                <a:cxn ang="0">
                  <a:pos x="0" y="516"/>
                </a:cxn>
                <a:cxn ang="0">
                  <a:pos x="145" y="942"/>
                </a:cxn>
                <a:cxn ang="0">
                  <a:pos x="768" y="710"/>
                </a:cxn>
                <a:cxn ang="0">
                  <a:pos x="892" y="426"/>
                </a:cxn>
                <a:cxn ang="0">
                  <a:pos x="938" y="144"/>
                </a:cxn>
                <a:cxn ang="0">
                  <a:pos x="470" y="0"/>
                </a:cxn>
              </a:cxnLst>
              <a:rect l="0" t="0" r="r" b="b"/>
              <a:pathLst>
                <a:path w="938" h="942">
                  <a:moveTo>
                    <a:pt x="470" y="0"/>
                  </a:moveTo>
                  <a:lnTo>
                    <a:pt x="0" y="516"/>
                  </a:lnTo>
                  <a:lnTo>
                    <a:pt x="145" y="942"/>
                  </a:lnTo>
                  <a:lnTo>
                    <a:pt x="768" y="710"/>
                  </a:lnTo>
                  <a:lnTo>
                    <a:pt x="892" y="426"/>
                  </a:lnTo>
                  <a:lnTo>
                    <a:pt x="938" y="144"/>
                  </a:lnTo>
                  <a:lnTo>
                    <a:pt x="47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0" name="Freeform 96"/>
            <p:cNvSpPr>
              <a:spLocks noChangeAspect="1"/>
            </p:cNvSpPr>
            <p:nvPr/>
          </p:nvSpPr>
          <p:spPr bwMode="auto">
            <a:xfrm>
              <a:off x="1120" y="1432"/>
              <a:ext cx="512" cy="1238"/>
            </a:xfrm>
            <a:custGeom>
              <a:avLst/>
              <a:gdLst/>
              <a:ahLst/>
              <a:cxnLst>
                <a:cxn ang="0">
                  <a:pos x="424" y="50"/>
                </a:cxn>
                <a:cxn ang="0">
                  <a:pos x="184" y="0"/>
                </a:cxn>
                <a:cxn ang="0">
                  <a:pos x="147" y="104"/>
                </a:cxn>
                <a:cxn ang="0">
                  <a:pos x="19" y="746"/>
                </a:cxn>
                <a:cxn ang="0">
                  <a:pos x="112" y="1196"/>
                </a:cxn>
                <a:cxn ang="0">
                  <a:pos x="332" y="1238"/>
                </a:cxn>
                <a:cxn ang="0">
                  <a:pos x="512" y="656"/>
                </a:cxn>
                <a:cxn ang="0">
                  <a:pos x="424" y="50"/>
                </a:cxn>
              </a:cxnLst>
              <a:rect l="0" t="0" r="r" b="b"/>
              <a:pathLst>
                <a:path w="512" h="1238">
                  <a:moveTo>
                    <a:pt x="424" y="50"/>
                  </a:moveTo>
                  <a:lnTo>
                    <a:pt x="184" y="0"/>
                  </a:lnTo>
                  <a:lnTo>
                    <a:pt x="147" y="104"/>
                  </a:lnTo>
                  <a:cubicBezTo>
                    <a:pt x="119" y="228"/>
                    <a:pt x="0" y="372"/>
                    <a:pt x="19" y="746"/>
                  </a:cubicBezTo>
                  <a:cubicBezTo>
                    <a:pt x="39" y="1120"/>
                    <a:pt x="60" y="1114"/>
                    <a:pt x="112" y="1196"/>
                  </a:cubicBezTo>
                  <a:lnTo>
                    <a:pt x="332" y="1238"/>
                  </a:lnTo>
                  <a:lnTo>
                    <a:pt x="512" y="656"/>
                  </a:lnTo>
                  <a:lnTo>
                    <a:pt x="424" y="5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1" name="Freeform 97"/>
            <p:cNvSpPr>
              <a:spLocks noChangeAspect="1"/>
            </p:cNvSpPr>
            <p:nvPr/>
          </p:nvSpPr>
          <p:spPr bwMode="auto">
            <a:xfrm>
              <a:off x="1220" y="2628"/>
              <a:ext cx="880" cy="9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32" y="38"/>
                </a:cxn>
                <a:cxn ang="0">
                  <a:pos x="717" y="546"/>
                </a:cxn>
                <a:cxn ang="0">
                  <a:pos x="880" y="990"/>
                </a:cxn>
                <a:cxn ang="0">
                  <a:pos x="679" y="908"/>
                </a:cxn>
                <a:cxn ang="0">
                  <a:pos x="347" y="628"/>
                </a:cxn>
                <a:cxn ang="0">
                  <a:pos x="162" y="366"/>
                </a:cxn>
                <a:cxn ang="0">
                  <a:pos x="62" y="172"/>
                </a:cxn>
                <a:cxn ang="0">
                  <a:pos x="0" y="0"/>
                </a:cxn>
              </a:cxnLst>
              <a:rect l="0" t="0" r="r" b="b"/>
              <a:pathLst>
                <a:path w="880" h="990">
                  <a:moveTo>
                    <a:pt x="0" y="0"/>
                  </a:moveTo>
                  <a:lnTo>
                    <a:pt x="232" y="38"/>
                  </a:lnTo>
                  <a:lnTo>
                    <a:pt x="717" y="546"/>
                  </a:lnTo>
                  <a:lnTo>
                    <a:pt x="880" y="990"/>
                  </a:lnTo>
                  <a:lnTo>
                    <a:pt x="679" y="908"/>
                  </a:lnTo>
                  <a:lnTo>
                    <a:pt x="347" y="628"/>
                  </a:lnTo>
                  <a:lnTo>
                    <a:pt x="162" y="366"/>
                  </a:lnTo>
                  <a:lnTo>
                    <a:pt x="62" y="1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2" name="Freeform 98"/>
            <p:cNvSpPr>
              <a:spLocks noChangeAspect="1"/>
            </p:cNvSpPr>
            <p:nvPr/>
          </p:nvSpPr>
          <p:spPr bwMode="auto">
            <a:xfrm>
              <a:off x="1304" y="678"/>
              <a:ext cx="756" cy="804"/>
            </a:xfrm>
            <a:custGeom>
              <a:avLst/>
              <a:gdLst/>
              <a:ahLst/>
              <a:cxnLst>
                <a:cxn ang="0">
                  <a:pos x="750" y="294"/>
                </a:cxn>
                <a:cxn ang="0">
                  <a:pos x="756" y="48"/>
                </a:cxn>
                <a:cxn ang="0">
                  <a:pos x="748" y="0"/>
                </a:cxn>
                <a:cxn ang="0">
                  <a:pos x="464" y="178"/>
                </a:cxn>
                <a:cxn ang="0">
                  <a:pos x="153" y="510"/>
                </a:cxn>
                <a:cxn ang="0">
                  <a:pos x="72" y="634"/>
                </a:cxn>
                <a:cxn ang="0">
                  <a:pos x="0" y="762"/>
                </a:cxn>
                <a:cxn ang="0">
                  <a:pos x="240" y="804"/>
                </a:cxn>
                <a:cxn ang="0">
                  <a:pos x="750" y="294"/>
                </a:cxn>
              </a:cxnLst>
              <a:rect l="0" t="0" r="r" b="b"/>
              <a:pathLst>
                <a:path w="756" h="804">
                  <a:moveTo>
                    <a:pt x="750" y="294"/>
                  </a:moveTo>
                  <a:lnTo>
                    <a:pt x="756" y="48"/>
                  </a:lnTo>
                  <a:lnTo>
                    <a:pt x="748" y="0"/>
                  </a:lnTo>
                  <a:lnTo>
                    <a:pt x="464" y="178"/>
                  </a:lnTo>
                  <a:lnTo>
                    <a:pt x="153" y="510"/>
                  </a:lnTo>
                  <a:lnTo>
                    <a:pt x="72" y="634"/>
                  </a:lnTo>
                  <a:lnTo>
                    <a:pt x="0" y="762"/>
                  </a:lnTo>
                  <a:lnTo>
                    <a:pt x="240" y="804"/>
                  </a:lnTo>
                  <a:lnTo>
                    <a:pt x="750" y="294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3" name="Freeform 99"/>
            <p:cNvSpPr>
              <a:spLocks noChangeAspect="1"/>
            </p:cNvSpPr>
            <p:nvPr/>
          </p:nvSpPr>
          <p:spPr bwMode="auto">
            <a:xfrm>
              <a:off x="2054" y="528"/>
              <a:ext cx="1175" cy="588"/>
            </a:xfrm>
            <a:custGeom>
              <a:avLst/>
              <a:gdLst/>
              <a:ahLst/>
              <a:cxnLst>
                <a:cxn ang="0">
                  <a:pos x="8" y="152"/>
                </a:cxn>
                <a:cxn ang="0">
                  <a:pos x="240" y="66"/>
                </a:cxn>
                <a:cxn ang="0">
                  <a:pos x="492" y="6"/>
                </a:cxn>
                <a:cxn ang="0">
                  <a:pos x="792" y="0"/>
                </a:cxn>
                <a:cxn ang="0">
                  <a:pos x="1116" y="60"/>
                </a:cxn>
                <a:cxn ang="0">
                  <a:pos x="1218" y="162"/>
                </a:cxn>
                <a:cxn ang="0">
                  <a:pos x="1212" y="408"/>
                </a:cxn>
                <a:cxn ang="0">
                  <a:pos x="606" y="588"/>
                </a:cxn>
                <a:cxn ang="0">
                  <a:pos x="0" y="450"/>
                </a:cxn>
                <a:cxn ang="0">
                  <a:pos x="8" y="152"/>
                </a:cxn>
              </a:cxnLst>
              <a:rect l="0" t="0" r="r" b="b"/>
              <a:pathLst>
                <a:path w="1218" h="588">
                  <a:moveTo>
                    <a:pt x="8" y="152"/>
                  </a:moveTo>
                  <a:lnTo>
                    <a:pt x="240" y="66"/>
                  </a:lnTo>
                  <a:lnTo>
                    <a:pt x="492" y="6"/>
                  </a:lnTo>
                  <a:lnTo>
                    <a:pt x="792" y="0"/>
                  </a:lnTo>
                  <a:lnTo>
                    <a:pt x="1116" y="60"/>
                  </a:lnTo>
                  <a:lnTo>
                    <a:pt x="1218" y="162"/>
                  </a:lnTo>
                  <a:lnTo>
                    <a:pt x="1212" y="408"/>
                  </a:lnTo>
                  <a:lnTo>
                    <a:pt x="606" y="588"/>
                  </a:lnTo>
                  <a:lnTo>
                    <a:pt x="0" y="450"/>
                  </a:lnTo>
                  <a:lnTo>
                    <a:pt x="8" y="152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4" name="Freeform 100"/>
            <p:cNvSpPr>
              <a:spLocks noChangeAspect="1"/>
            </p:cNvSpPr>
            <p:nvPr/>
          </p:nvSpPr>
          <p:spPr bwMode="auto">
            <a:xfrm>
              <a:off x="3217" y="630"/>
              <a:ext cx="955" cy="921"/>
            </a:xfrm>
            <a:custGeom>
              <a:avLst/>
              <a:gdLst/>
              <a:ahLst/>
              <a:cxnLst>
                <a:cxn ang="0">
                  <a:pos x="7" y="52"/>
                </a:cxn>
                <a:cxn ang="0">
                  <a:pos x="0" y="306"/>
                </a:cxn>
                <a:cxn ang="0">
                  <a:pos x="472" y="833"/>
                </a:cxn>
                <a:cxn ang="0">
                  <a:pos x="902" y="921"/>
                </a:cxn>
                <a:cxn ang="0">
                  <a:pos x="955" y="732"/>
                </a:cxn>
                <a:cxn ang="0">
                  <a:pos x="821" y="522"/>
                </a:cxn>
                <a:cxn ang="0">
                  <a:pos x="590" y="281"/>
                </a:cxn>
                <a:cxn ang="0">
                  <a:pos x="272" y="78"/>
                </a:cxn>
                <a:cxn ang="0">
                  <a:pos x="93" y="0"/>
                </a:cxn>
                <a:cxn ang="0">
                  <a:pos x="7" y="52"/>
                </a:cxn>
              </a:cxnLst>
              <a:rect l="0" t="0" r="r" b="b"/>
              <a:pathLst>
                <a:path w="955" h="921">
                  <a:moveTo>
                    <a:pt x="7" y="52"/>
                  </a:moveTo>
                  <a:lnTo>
                    <a:pt x="0" y="306"/>
                  </a:lnTo>
                  <a:lnTo>
                    <a:pt x="472" y="833"/>
                  </a:lnTo>
                  <a:lnTo>
                    <a:pt x="902" y="921"/>
                  </a:lnTo>
                  <a:lnTo>
                    <a:pt x="955" y="732"/>
                  </a:lnTo>
                  <a:cubicBezTo>
                    <a:pt x="942" y="666"/>
                    <a:pt x="882" y="597"/>
                    <a:pt x="821" y="522"/>
                  </a:cubicBezTo>
                  <a:cubicBezTo>
                    <a:pt x="762" y="447"/>
                    <a:pt x="683" y="354"/>
                    <a:pt x="590" y="281"/>
                  </a:cubicBezTo>
                  <a:cubicBezTo>
                    <a:pt x="497" y="208"/>
                    <a:pt x="358" y="124"/>
                    <a:pt x="272" y="78"/>
                  </a:cubicBezTo>
                  <a:lnTo>
                    <a:pt x="93" y="0"/>
                  </a:lnTo>
                  <a:lnTo>
                    <a:pt x="7" y="52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5" name="Freeform 101"/>
            <p:cNvSpPr>
              <a:spLocks noChangeAspect="1"/>
            </p:cNvSpPr>
            <p:nvPr/>
          </p:nvSpPr>
          <p:spPr bwMode="auto">
            <a:xfrm>
              <a:off x="4120" y="1368"/>
              <a:ext cx="255" cy="906"/>
            </a:xfrm>
            <a:custGeom>
              <a:avLst/>
              <a:gdLst/>
              <a:ahLst/>
              <a:cxnLst>
                <a:cxn ang="0">
                  <a:pos x="54" y="0"/>
                </a:cxn>
                <a:cxn ang="0">
                  <a:pos x="0" y="180"/>
                </a:cxn>
                <a:cxn ang="0">
                  <a:pos x="186" y="876"/>
                </a:cxn>
                <a:cxn ang="0">
                  <a:pos x="264" y="906"/>
                </a:cxn>
                <a:cxn ang="0">
                  <a:pos x="246" y="666"/>
                </a:cxn>
                <a:cxn ang="0">
                  <a:pos x="204" y="390"/>
                </a:cxn>
                <a:cxn ang="0">
                  <a:pos x="90" y="66"/>
                </a:cxn>
                <a:cxn ang="0">
                  <a:pos x="54" y="0"/>
                </a:cxn>
              </a:cxnLst>
              <a:rect l="0" t="0" r="r" b="b"/>
              <a:pathLst>
                <a:path w="264" h="906">
                  <a:moveTo>
                    <a:pt x="54" y="0"/>
                  </a:moveTo>
                  <a:lnTo>
                    <a:pt x="0" y="180"/>
                  </a:lnTo>
                  <a:lnTo>
                    <a:pt x="186" y="876"/>
                  </a:lnTo>
                  <a:lnTo>
                    <a:pt x="264" y="906"/>
                  </a:lnTo>
                  <a:lnTo>
                    <a:pt x="246" y="666"/>
                  </a:lnTo>
                  <a:lnTo>
                    <a:pt x="204" y="390"/>
                  </a:lnTo>
                  <a:lnTo>
                    <a:pt x="90" y="66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6" name="Freeform 102"/>
            <p:cNvSpPr>
              <a:spLocks noChangeAspect="1"/>
            </p:cNvSpPr>
            <p:nvPr/>
          </p:nvSpPr>
          <p:spPr bwMode="auto">
            <a:xfrm>
              <a:off x="3854" y="2244"/>
              <a:ext cx="515" cy="1074"/>
            </a:xfrm>
            <a:custGeom>
              <a:avLst/>
              <a:gdLst/>
              <a:ahLst/>
              <a:cxnLst>
                <a:cxn ang="0">
                  <a:pos x="534" y="20"/>
                </a:cxn>
                <a:cxn ang="0">
                  <a:pos x="468" y="0"/>
                </a:cxn>
                <a:cxn ang="0">
                  <a:pos x="168" y="516"/>
                </a:cxn>
                <a:cxn ang="0">
                  <a:pos x="0" y="1074"/>
                </a:cxn>
                <a:cxn ang="0">
                  <a:pos x="54" y="1028"/>
                </a:cxn>
                <a:cxn ang="0">
                  <a:pos x="110" y="980"/>
                </a:cxn>
                <a:cxn ang="0">
                  <a:pos x="310" y="732"/>
                </a:cxn>
                <a:cxn ang="0">
                  <a:pos x="470" y="388"/>
                </a:cxn>
                <a:cxn ang="0">
                  <a:pos x="534" y="20"/>
                </a:cxn>
              </a:cxnLst>
              <a:rect l="0" t="0" r="r" b="b"/>
              <a:pathLst>
                <a:path w="534" h="1074">
                  <a:moveTo>
                    <a:pt x="534" y="20"/>
                  </a:moveTo>
                  <a:lnTo>
                    <a:pt x="468" y="0"/>
                  </a:lnTo>
                  <a:lnTo>
                    <a:pt x="168" y="516"/>
                  </a:lnTo>
                  <a:lnTo>
                    <a:pt x="0" y="1074"/>
                  </a:lnTo>
                  <a:lnTo>
                    <a:pt x="54" y="1028"/>
                  </a:lnTo>
                  <a:lnTo>
                    <a:pt x="110" y="980"/>
                  </a:lnTo>
                  <a:lnTo>
                    <a:pt x="310" y="732"/>
                  </a:lnTo>
                  <a:lnTo>
                    <a:pt x="470" y="388"/>
                  </a:lnTo>
                  <a:lnTo>
                    <a:pt x="534" y="2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7" name="Freeform 103"/>
            <p:cNvSpPr>
              <a:spLocks noChangeAspect="1"/>
            </p:cNvSpPr>
            <p:nvPr/>
          </p:nvSpPr>
          <p:spPr bwMode="auto">
            <a:xfrm>
              <a:off x="2934" y="3320"/>
              <a:ext cx="918" cy="464"/>
            </a:xfrm>
            <a:custGeom>
              <a:avLst/>
              <a:gdLst/>
              <a:ahLst/>
              <a:cxnLst>
                <a:cxn ang="0">
                  <a:pos x="54" y="412"/>
                </a:cxn>
                <a:cxn ang="0">
                  <a:pos x="294" y="226"/>
                </a:cxn>
                <a:cxn ang="0">
                  <a:pos x="952" y="0"/>
                </a:cxn>
                <a:cxn ang="0">
                  <a:pos x="832" y="112"/>
                </a:cxn>
                <a:cxn ang="0">
                  <a:pos x="288" y="376"/>
                </a:cxn>
                <a:cxn ang="0">
                  <a:pos x="54" y="412"/>
                </a:cxn>
              </a:cxnLst>
              <a:rect l="0" t="0" r="r" b="b"/>
              <a:pathLst>
                <a:path w="952" h="464">
                  <a:moveTo>
                    <a:pt x="54" y="412"/>
                  </a:moveTo>
                  <a:lnTo>
                    <a:pt x="294" y="226"/>
                  </a:lnTo>
                  <a:lnTo>
                    <a:pt x="952" y="0"/>
                  </a:lnTo>
                  <a:lnTo>
                    <a:pt x="832" y="112"/>
                  </a:lnTo>
                  <a:cubicBezTo>
                    <a:pt x="721" y="175"/>
                    <a:pt x="576" y="288"/>
                    <a:pt x="288" y="376"/>
                  </a:cubicBezTo>
                  <a:cubicBezTo>
                    <a:pt x="0" y="464"/>
                    <a:pt x="103" y="405"/>
                    <a:pt x="54" y="41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8" name="Oval 104"/>
            <p:cNvSpPr>
              <a:spLocks noChangeAspect="1" noChangeArrowheads="1"/>
            </p:cNvSpPr>
            <p:nvPr/>
          </p:nvSpPr>
          <p:spPr bwMode="auto">
            <a:xfrm>
              <a:off x="1139" y="528"/>
              <a:ext cx="3236" cy="324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£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£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£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£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£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£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£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£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£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5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0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0"/>
            <a:ext cx="5943600" cy="838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Why this can be happen to me?</a:t>
            </a:r>
            <a:endParaRPr lang="en-US" dirty="0"/>
          </a:p>
        </p:txBody>
      </p:sp>
      <p:pic>
        <p:nvPicPr>
          <p:cNvPr id="52226" name="Picture 2" descr="D:\LATAR\nabrak_tia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80243"/>
            <a:ext cx="8001000" cy="5877757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5821363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en-US" sz="2800" dirty="0" smtClean="0"/>
              <a:t>A </a:t>
            </a:r>
            <a:r>
              <a:rPr lang="en-US" sz="2800" dirty="0" err="1" smtClean="0"/>
              <a:t>rV</a:t>
            </a:r>
            <a:r>
              <a:rPr lang="en-US" sz="2800" dirty="0" smtClean="0"/>
              <a:t> </a:t>
            </a:r>
            <a:r>
              <a:rPr lang="en-US" sz="2800" dirty="0" smtClean="0"/>
              <a:t>X, if an experiment can result only in “success” (E) or failure (E’) then the corresponding Bernoulli </a:t>
            </a:r>
            <a:r>
              <a:rPr lang="en-US" sz="2800" dirty="0" err="1" smtClean="0"/>
              <a:t>rV</a:t>
            </a:r>
            <a:r>
              <a:rPr lang="en-US" sz="2800" dirty="0" smtClean="0"/>
              <a:t> </a:t>
            </a:r>
            <a:r>
              <a:rPr lang="en-US" sz="2800" dirty="0" smtClean="0"/>
              <a:t>is :</a:t>
            </a:r>
          </a:p>
          <a:p>
            <a:pPr marL="0" indent="0" algn="just" eaLnBrk="1" hangingPunct="1">
              <a:buFontTx/>
              <a:buNone/>
            </a:pPr>
            <a:endParaRPr lang="en-US" sz="2800" dirty="0" smtClean="0"/>
          </a:p>
          <a:p>
            <a:pPr marL="0" indent="0" algn="just" eaLnBrk="1" hangingPunct="1">
              <a:buFontTx/>
              <a:buNone/>
            </a:pPr>
            <a:endParaRPr lang="en-US" sz="2800" dirty="0" smtClean="0"/>
          </a:p>
          <a:p>
            <a:pPr marL="0" indent="0" algn="just" eaLnBrk="1" hangingPunct="1">
              <a:buFontTx/>
              <a:buNone/>
            </a:pPr>
            <a:r>
              <a:rPr lang="en-US" sz="2800" dirty="0" smtClean="0"/>
              <a:t>The </a:t>
            </a:r>
            <a:r>
              <a:rPr lang="en-US" sz="2800" dirty="0" err="1" smtClean="0"/>
              <a:t>pdf</a:t>
            </a:r>
            <a:r>
              <a:rPr lang="en-US" sz="2800" dirty="0" smtClean="0"/>
              <a:t> of X is given by f(0)=q, f(1)=p.</a:t>
            </a:r>
          </a:p>
          <a:p>
            <a:pPr marL="0" indent="0" algn="just" eaLnBrk="1" hangingPunct="1">
              <a:buFontTx/>
              <a:buNone/>
            </a:pPr>
            <a:endParaRPr lang="en-US" sz="2800" dirty="0" smtClean="0"/>
          </a:p>
          <a:p>
            <a:pPr marL="0" indent="0" algn="just" eaLnBrk="1" hangingPunct="1">
              <a:buFontTx/>
              <a:buNone/>
            </a:pPr>
            <a:endParaRPr lang="en-US" sz="2800" dirty="0" smtClean="0"/>
          </a:p>
          <a:p>
            <a:pPr marL="0" indent="0" algn="just" eaLnBrk="1" hangingPunct="1">
              <a:buFontTx/>
              <a:buNone/>
            </a:pPr>
            <a:r>
              <a:rPr lang="en-US" sz="2800" dirty="0" err="1" smtClean="0"/>
              <a:t>Pdf</a:t>
            </a:r>
            <a:r>
              <a:rPr lang="en-US" sz="2800" dirty="0" smtClean="0"/>
              <a:t> of Bernoulli distribution can be expressed as :</a:t>
            </a:r>
          </a:p>
          <a:p>
            <a:pPr marL="0" indent="0" algn="just" eaLnBrk="1" hangingPunct="1">
              <a:buFontTx/>
              <a:buNone/>
            </a:pPr>
            <a:endParaRPr lang="en-US" sz="2800" dirty="0" smtClean="0"/>
          </a:p>
        </p:txBody>
      </p:sp>
      <p:graphicFrame>
        <p:nvGraphicFramePr>
          <p:cNvPr id="2050" name="Content Placeholder 3"/>
          <p:cNvGraphicFramePr>
            <a:graphicFrameLocks noChangeAspect="1"/>
          </p:cNvGraphicFramePr>
          <p:nvPr/>
        </p:nvGraphicFramePr>
        <p:xfrm>
          <a:off x="2667000" y="1524000"/>
          <a:ext cx="2586038" cy="990600"/>
        </p:xfrm>
        <a:graphic>
          <a:graphicData uri="http://schemas.openxmlformats.org/presentationml/2006/ole">
            <p:oleObj spid="_x0000_s2050" name="Equation" r:id="rId3" imgW="1193760" imgH="45720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590800" y="4876800"/>
          <a:ext cx="3444875" cy="590550"/>
        </p:xfrm>
        <a:graphic>
          <a:graphicData uri="http://schemas.openxmlformats.org/presentationml/2006/ole">
            <p:oleObj spid="_x0000_s2051" name="Equation" r:id="rId4" imgW="1333440" imgH="228600" progId="Equation.3">
              <p:embed/>
            </p:oleObj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uiExpand="1" build="p"/>
      <p:bldP spid="2052" grpId="1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 and Variance</a:t>
            </a:r>
            <a:endParaRPr lang="en-US" dirty="0"/>
          </a:p>
        </p:txBody>
      </p:sp>
      <p:pic>
        <p:nvPicPr>
          <p:cNvPr id="26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1" y="1295400"/>
            <a:ext cx="9144001" cy="1638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Cloud Callout 3"/>
          <p:cNvSpPr/>
          <p:nvPr/>
        </p:nvSpPr>
        <p:spPr>
          <a:xfrm>
            <a:off x="6934200" y="381000"/>
            <a:ext cx="1524000" cy="1143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bg1"/>
                </a:solidFill>
              </a:rPr>
              <a:t>Prove it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915400" cy="4953000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en-US" sz="2800" dirty="0" smtClean="0"/>
              <a:t>Rolls of a four sided die. A bet   is placed that a 1 will occur on a single roll of the die.</a:t>
            </a:r>
          </a:p>
          <a:p>
            <a:pPr marL="0" indent="0" algn="just" eaLnBrk="1" hangingPunct="1">
              <a:buFontTx/>
              <a:buNone/>
            </a:pPr>
            <a:endParaRPr lang="en-US" sz="2800" dirty="0" smtClean="0"/>
          </a:p>
          <a:p>
            <a:pPr marL="0" indent="0" algn="just" eaLnBrk="1" hangingPunct="1">
              <a:buFontTx/>
              <a:buNone/>
            </a:pPr>
            <a:r>
              <a:rPr lang="en-US" sz="2800" dirty="0" smtClean="0"/>
              <a:t>Thus E={1} </a:t>
            </a:r>
            <a:r>
              <a:rPr lang="en-US" sz="2800" dirty="0" smtClean="0">
                <a:sym typeface="Wingdings" pitchFamily="2" charset="2"/>
              </a:rPr>
              <a:t>p=1/4</a:t>
            </a:r>
            <a:endParaRPr lang="en-US" sz="2800" dirty="0" smtClean="0"/>
          </a:p>
          <a:p>
            <a:pPr marL="0" indent="0" algn="just" eaLnBrk="1" hangingPunct="1">
              <a:buFontTx/>
              <a:buNone/>
            </a:pPr>
            <a:r>
              <a:rPr lang="en-US" sz="2800" dirty="0" smtClean="0"/>
              <a:t>	E’={2,3,4}</a:t>
            </a:r>
          </a:p>
          <a:p>
            <a:pPr marL="0" indent="0" algn="just" eaLnBrk="1" hangingPunct="1">
              <a:buFontTx/>
              <a:buNone/>
            </a:pPr>
            <a:endParaRPr lang="en-US" sz="28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0"/>
            <a:ext cx="7572375" cy="457200"/>
          </a:xfrm>
        </p:spPr>
        <p:txBody>
          <a:bodyPr/>
          <a:lstStyle/>
          <a:p>
            <a:pPr algn="r"/>
            <a:r>
              <a:rPr lang="en-US" dirty="0" smtClean="0"/>
              <a:t>Other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1"/>
            <a:ext cx="8091488" cy="21336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2400" dirty="0" smtClean="0"/>
              <a:t>A bit transmitted through a digital transmission channel is in error is 0.1. Let X=the number of bits in error in the next four bit transmitted</a:t>
            </a:r>
          </a:p>
          <a:p>
            <a:pPr algn="just"/>
            <a:endParaRPr lang="en-US" sz="2400" dirty="0" smtClean="0"/>
          </a:p>
          <a:p>
            <a:pPr algn="just">
              <a:buNone/>
            </a:pPr>
            <a:r>
              <a:rPr lang="en-US" sz="2400" dirty="0" smtClean="0"/>
              <a:t>Suppose E: a bit  in error</a:t>
            </a:r>
            <a:endParaRPr lang="en-US" sz="2400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971800"/>
            <a:ext cx="7818192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1"/>
            <a:ext cx="8458200" cy="1828799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The event that X=2 consists of the 6 outcome :</a:t>
            </a:r>
          </a:p>
          <a:p>
            <a:pPr>
              <a:buNone/>
            </a:pPr>
            <a:r>
              <a:rPr lang="en-US" sz="2400" dirty="0" smtClean="0"/>
              <a:t>{EEOO, EOEO, EOOE, OEEO, OEOE, OOEE}</a:t>
            </a:r>
          </a:p>
          <a:p>
            <a:pPr algn="just">
              <a:buNone/>
            </a:pPr>
            <a:r>
              <a:rPr lang="en-US" sz="2400" dirty="0" smtClean="0">
                <a:sym typeface="Wingdings" pitchFamily="2" charset="2"/>
              </a:rPr>
              <a:t>Using the assumption that the trials are independent that the probability of the {EEOO} is 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04800" y="2209800"/>
          <a:ext cx="8492924" cy="1371600"/>
        </p:xfrm>
        <a:graphic>
          <a:graphicData uri="http://schemas.openxmlformats.org/presentationml/2006/ole">
            <p:oleObj spid="_x0000_s23554" name="Equation" r:id="rId3" imgW="4483080" imgH="723600" progId="Equation.3">
              <p:embed/>
            </p:oleObj>
          </a:graphicData>
        </a:graphic>
      </p:graphicFrame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56743"/>
            <a:ext cx="9144000" cy="2801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533400"/>
          </a:xfrm>
        </p:spPr>
        <p:txBody>
          <a:bodyPr>
            <a:normAutofit fontScale="90000"/>
          </a:bodyPr>
          <a:lstStyle/>
          <a:p>
            <a:pPr algn="r" eaLnBrk="1" hangingPunct="1"/>
            <a:r>
              <a:rPr lang="en-US" sz="3200" dirty="0" smtClean="0"/>
              <a:t>Bernoulli </a:t>
            </a:r>
            <a:r>
              <a:rPr lang="en-US" sz="3200" dirty="0" err="1" smtClean="0"/>
              <a:t>Distr</a:t>
            </a:r>
            <a:endParaRPr lang="en-US" sz="3200" dirty="0" smtClean="0"/>
          </a:p>
        </p:txBody>
      </p:sp>
      <p:pic>
        <p:nvPicPr>
          <p:cNvPr id="1433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056" y="609600"/>
            <a:ext cx="9136944" cy="4267200"/>
          </a:xfrm>
          <a:noFill/>
        </p:spPr>
      </p:pic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5486400"/>
            <a:ext cx="4993203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572375" cy="577850"/>
          </a:xfrm>
        </p:spPr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838200"/>
            <a:ext cx="8915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Each sample of water has a 10% chance of containing a </a:t>
            </a:r>
          </a:p>
          <a:p>
            <a:pPr algn="just"/>
            <a:r>
              <a:rPr lang="en-US" sz="2400" dirty="0" smtClean="0"/>
              <a:t>particular organic pollutant. Assume  the samples are independent with regard to the presence of the pollutant.</a:t>
            </a:r>
          </a:p>
          <a:p>
            <a:pPr algn="just"/>
            <a:r>
              <a:rPr lang="en-US" sz="2400" dirty="0" smtClean="0"/>
              <a:t>Find the probability that in the next 18 samples, exactly 2 contain the pollutant.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057400" y="3276600"/>
            <a:ext cx="7086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/>
                </a:solidFill>
              </a:rPr>
              <a:t>Let X=the number of samples that contain the pollutant in the next 18 samples analyzed. </a:t>
            </a:r>
          </a:p>
          <a:p>
            <a:pPr algn="just"/>
            <a:r>
              <a:rPr lang="en-US" sz="2400" dirty="0" smtClean="0">
                <a:solidFill>
                  <a:schemeClr val="bg1"/>
                </a:solidFill>
              </a:rPr>
              <a:t>Then X is a binomial </a:t>
            </a:r>
            <a:r>
              <a:rPr lang="en-US" sz="2400" dirty="0" err="1" smtClean="0">
                <a:solidFill>
                  <a:schemeClr val="bg1"/>
                </a:solidFill>
              </a:rPr>
              <a:t>rV</a:t>
            </a:r>
            <a:r>
              <a:rPr lang="en-US" sz="2400" dirty="0" smtClean="0">
                <a:solidFill>
                  <a:schemeClr val="bg1"/>
                </a:solidFill>
              </a:rPr>
              <a:t> with p=0.1 and n=18</a:t>
            </a:r>
          </a:p>
          <a:p>
            <a:pPr algn="just"/>
            <a:r>
              <a:rPr lang="en-US" sz="2400" dirty="0" smtClean="0">
                <a:solidFill>
                  <a:schemeClr val="bg1"/>
                </a:solidFill>
              </a:rPr>
              <a:t>Therefore :</a:t>
            </a:r>
          </a:p>
          <a:p>
            <a:pPr algn="just"/>
            <a:endParaRPr lang="en-US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352800" y="4953000"/>
          <a:ext cx="4030133" cy="1066800"/>
        </p:xfrm>
        <a:graphic>
          <a:graphicData uri="http://schemas.openxmlformats.org/presentationml/2006/ole">
            <p:oleObj spid="_x0000_s50177" name="Equation" r:id="rId3" imgW="1726920" imgH="457200" progId="Equation.3">
              <p:embed/>
            </p:oleObj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572375" cy="349250"/>
          </a:xfrm>
        </p:spPr>
        <p:txBody>
          <a:bodyPr/>
          <a:lstStyle/>
          <a:p>
            <a:r>
              <a:rPr lang="en-US" dirty="0" smtClean="0"/>
              <a:t>Geometric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4759325"/>
          </a:xfrm>
        </p:spPr>
        <p:txBody>
          <a:bodyPr/>
          <a:lstStyle/>
          <a:p>
            <a:pPr algn="just"/>
            <a:r>
              <a:rPr lang="en-US" sz="2800" dirty="0" smtClean="0"/>
              <a:t>Is a distribution arising from Bernoulli trials is the number of trials to the first occurrence of success</a:t>
            </a:r>
          </a:p>
          <a:p>
            <a:pPr algn="just"/>
            <a:r>
              <a:rPr lang="en-US" sz="2800" dirty="0" smtClean="0"/>
              <a:t>Ex:</a:t>
            </a:r>
          </a:p>
          <a:p>
            <a:pPr marL="0" indent="0" algn="just">
              <a:buNone/>
            </a:pPr>
            <a:r>
              <a:rPr lang="en-US" sz="2800" dirty="0" smtClean="0">
                <a:solidFill>
                  <a:srgbClr val="FFFF00"/>
                </a:solidFill>
              </a:rPr>
              <a:t>The probability that a bit transmitted through a digital transmission channel is received in error is 0.1. Assume the transmissions are independent event and let the </a:t>
            </a:r>
            <a:r>
              <a:rPr lang="en-US" sz="2800" dirty="0" err="1" smtClean="0">
                <a:solidFill>
                  <a:srgbClr val="FFFF00"/>
                </a:solidFill>
              </a:rPr>
              <a:t>rV</a:t>
            </a:r>
            <a:r>
              <a:rPr lang="en-US" sz="2800" dirty="0" smtClean="0">
                <a:solidFill>
                  <a:srgbClr val="FFFF00"/>
                </a:solidFill>
              </a:rPr>
              <a:t> X denote the number of bits transmitted until the first error</a:t>
            </a:r>
          </a:p>
          <a:p>
            <a:pPr algn="just">
              <a:buNone/>
            </a:pPr>
            <a:endParaRPr lang="en-US" sz="28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304800" y="1524000"/>
            <a:ext cx="8153400" cy="22860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P(X=5) is the probability that the first four bits are transmitted correctly and the fifth bits is in error</a:t>
            </a:r>
          </a:p>
          <a:p>
            <a:pPr>
              <a:buFont typeface="Wingdings"/>
              <a:buChar char="à"/>
            </a:pPr>
            <a:r>
              <a:rPr lang="en-US" dirty="0" smtClean="0">
                <a:sym typeface="Wingdings" pitchFamily="2" charset="2"/>
              </a:rPr>
              <a:t>Denoted : {OOOOE} where O denotes an okay bit</a:t>
            </a:r>
          </a:p>
          <a:p>
            <a:pPr>
              <a:buFont typeface="Wingdings"/>
              <a:buChar char="à"/>
            </a:pPr>
            <a:r>
              <a:rPr lang="en-US" dirty="0" smtClean="0">
                <a:sym typeface="Wingdings" pitchFamily="2" charset="2"/>
              </a:rPr>
              <a:t>Because the trial are independent and the probability of a correct transmission is 0.9 then </a:t>
            </a:r>
            <a:br>
              <a:rPr lang="en-US" dirty="0" smtClean="0">
                <a:sym typeface="Wingdings" pitchFamily="2" charset="2"/>
              </a:rPr>
            </a:b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62000" y="3733800"/>
          <a:ext cx="5715000" cy="514310"/>
        </p:xfrm>
        <a:graphic>
          <a:graphicData uri="http://schemas.openxmlformats.org/presentationml/2006/ole">
            <p:oleObj spid="_x0000_s45057" name="Equation" r:id="rId3" imgW="2539800" imgH="228600" progId="Equation.3">
              <p:embed/>
            </p:oleObj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572375" cy="501650"/>
          </a:xfrm>
        </p:spPr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143000"/>
            <a:ext cx="9144000" cy="2104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352800"/>
            <a:ext cx="9144000" cy="1511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loud Callout 4"/>
          <p:cNvSpPr/>
          <p:nvPr/>
        </p:nvSpPr>
        <p:spPr>
          <a:xfrm>
            <a:off x="7315200" y="2667000"/>
            <a:ext cx="1828800" cy="1143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bg1"/>
                </a:solidFill>
              </a:rPr>
              <a:t>Prove </a:t>
            </a:r>
            <a:r>
              <a:rPr lang="en-US" sz="2400" dirty="0" smtClean="0">
                <a:solidFill>
                  <a:schemeClr val="bg1"/>
                </a:solidFill>
              </a:rPr>
              <a:t>it (H2)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"/>
            <a:ext cx="7056438" cy="838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Can you think, who’ll be the faster catch the fish??</a:t>
            </a:r>
            <a:endParaRPr lang="en-US" dirty="0"/>
          </a:p>
        </p:txBody>
      </p:sp>
      <p:pic>
        <p:nvPicPr>
          <p:cNvPr id="53250" name="Picture 2" descr="D:\LATAR\cepetan-500x30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80160"/>
            <a:ext cx="9144000" cy="557784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Binomial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1"/>
            <a:ext cx="7939088" cy="2286000"/>
          </a:xfrm>
        </p:spPr>
        <p:txBody>
          <a:bodyPr/>
          <a:lstStyle/>
          <a:p>
            <a:r>
              <a:rPr lang="en-US" dirty="0" smtClean="0"/>
              <a:t>Suppose previously example. Let the RV X denote the number of bits transmitted until the fourth error</a:t>
            </a:r>
          </a:p>
          <a:p>
            <a:r>
              <a:rPr lang="en-US" dirty="0" smtClean="0"/>
              <a:t>Then find P(X=10)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52400"/>
            <a:ext cx="8534400" cy="5257800"/>
          </a:xfrm>
        </p:spPr>
        <p:txBody>
          <a:bodyPr/>
          <a:lstStyle/>
          <a:p>
            <a:pPr algn="just">
              <a:buFont typeface="Wingdings"/>
              <a:buChar char="à"/>
            </a:pPr>
            <a:r>
              <a:rPr lang="en-US" sz="2400" dirty="0" smtClean="0">
                <a:sym typeface="Wingdings" pitchFamily="2" charset="2"/>
              </a:rPr>
              <a:t>X has a negative binomial distribution with r=4</a:t>
            </a:r>
          </a:p>
          <a:p>
            <a:pPr algn="just">
              <a:buFont typeface="Wingdings"/>
              <a:buChar char="à"/>
            </a:pPr>
            <a:r>
              <a:rPr lang="en-US" sz="2400" dirty="0" smtClean="0">
                <a:sym typeface="Wingdings" pitchFamily="2" charset="2"/>
              </a:rPr>
              <a:t>P(X=10) is the probability that exactly three errors occur in the first nine trials and then trial 10 result in the fourth error</a:t>
            </a:r>
          </a:p>
          <a:p>
            <a:pPr algn="just">
              <a:buFont typeface="Wingdings"/>
              <a:buChar char="à"/>
            </a:pPr>
            <a:r>
              <a:rPr lang="en-US" sz="2400" dirty="0" smtClean="0">
                <a:sym typeface="Wingdings" pitchFamily="2" charset="2"/>
              </a:rPr>
              <a:t>The probability that exactly three errors occur in the first nine trial </a:t>
            </a:r>
            <a:r>
              <a:rPr lang="en-US" sz="2400" dirty="0" smtClean="0">
                <a:sym typeface="Wingdings" pitchFamily="2" charset="2"/>
              </a:rPr>
              <a:t>is </a:t>
            </a:r>
            <a:r>
              <a:rPr lang="en-US" sz="2400" dirty="0" smtClean="0">
                <a:sym typeface="Wingdings" pitchFamily="2" charset="2"/>
              </a:rPr>
              <a:t>determined from the binomial distribution to be</a:t>
            </a:r>
          </a:p>
          <a:p>
            <a:pPr algn="just">
              <a:buFont typeface="Wingdings"/>
              <a:buChar char="à"/>
            </a:pPr>
            <a:endParaRPr lang="en-US" sz="2400" dirty="0" smtClean="0">
              <a:sym typeface="Wingdings" pitchFamily="2" charset="2"/>
            </a:endParaRPr>
          </a:p>
          <a:p>
            <a:pPr algn="just">
              <a:buFont typeface="Wingdings"/>
              <a:buChar char="à"/>
            </a:pPr>
            <a:endParaRPr lang="en-US" sz="2400" dirty="0" smtClean="0">
              <a:sym typeface="Wingdings" pitchFamily="2" charset="2"/>
            </a:endParaRPr>
          </a:p>
          <a:p>
            <a:pPr algn="just">
              <a:buFont typeface="Wingdings"/>
              <a:buChar char="à"/>
            </a:pPr>
            <a:r>
              <a:rPr lang="en-US" sz="2400" dirty="0" smtClean="0">
                <a:sym typeface="Wingdings" pitchFamily="2" charset="2"/>
              </a:rPr>
              <a:t>Because the trial are independent, probability that exactly three errors occur in the first 9 trials and trial 10 results in the fourth error is the product of the probabilities of these two events, namely :</a:t>
            </a:r>
          </a:p>
          <a:p>
            <a:pPr algn="just">
              <a:buFont typeface="Wingdings"/>
              <a:buChar char="à"/>
            </a:pPr>
            <a:endParaRPr lang="en-US" sz="2400" dirty="0" smtClean="0">
              <a:sym typeface="Wingdings" pitchFamily="2" charset="2"/>
            </a:endParaRPr>
          </a:p>
          <a:p>
            <a:pPr algn="just">
              <a:buFont typeface="Wingdings"/>
              <a:buChar char="à"/>
            </a:pPr>
            <a:endParaRPr lang="en-US" sz="2400" dirty="0" smtClean="0">
              <a:sym typeface="Wingdings" pitchFamily="2" charset="2"/>
            </a:endParaRPr>
          </a:p>
          <a:p>
            <a:pPr algn="just">
              <a:buFont typeface="Wingdings"/>
              <a:buChar char="à"/>
            </a:pPr>
            <a:endParaRPr lang="en-US" sz="2400" dirty="0" smtClean="0">
              <a:sym typeface="Wingdings" pitchFamily="2" charset="2"/>
            </a:endParaRPr>
          </a:p>
          <a:p>
            <a:pPr algn="just">
              <a:buFont typeface="Wingdings"/>
              <a:buChar char="à"/>
            </a:pPr>
            <a:endParaRPr lang="en-US" sz="2400" dirty="0" smtClean="0">
              <a:sym typeface="Wingdings" pitchFamily="2" charset="2"/>
            </a:endParaRPr>
          </a:p>
          <a:p>
            <a:pPr algn="just">
              <a:buNone/>
            </a:pPr>
            <a:endParaRPr lang="en-US" sz="2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200400" y="2286000"/>
          <a:ext cx="1854200" cy="914400"/>
        </p:xfrm>
        <a:graphic>
          <a:graphicData uri="http://schemas.openxmlformats.org/presentationml/2006/ole">
            <p:oleObj spid="_x0000_s40961" name="Equation" r:id="rId3" imgW="927000" imgH="457200" progId="Equation.3">
              <p:embed/>
            </p:oleObj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2882900" y="5257800"/>
          <a:ext cx="4470400" cy="914400"/>
        </p:xfrm>
        <a:graphic>
          <a:graphicData uri="http://schemas.openxmlformats.org/presentationml/2006/ole">
            <p:oleObj spid="_x0000_s40963" name="Equation" r:id="rId4" imgW="2234880" imgH="457200" progId="Equation.3">
              <p:embed/>
            </p:oleObj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4" grpId="1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572375" cy="533400"/>
          </a:xfrm>
        </p:spPr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pic>
        <p:nvPicPr>
          <p:cNvPr id="30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685800"/>
            <a:ext cx="920261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352800"/>
            <a:ext cx="9144000" cy="1540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loud Callout 4"/>
          <p:cNvSpPr/>
          <p:nvPr/>
        </p:nvSpPr>
        <p:spPr>
          <a:xfrm>
            <a:off x="7467600" y="2590800"/>
            <a:ext cx="1676400" cy="1143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bg1"/>
                </a:solidFill>
              </a:rPr>
              <a:t>Prove </a:t>
            </a:r>
            <a:r>
              <a:rPr lang="en-US" sz="2400" dirty="0" smtClean="0">
                <a:solidFill>
                  <a:schemeClr val="bg1"/>
                </a:solidFill>
              </a:rPr>
              <a:t>it (H3)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572375" cy="533400"/>
          </a:xfrm>
        </p:spPr>
        <p:txBody>
          <a:bodyPr/>
          <a:lstStyle/>
          <a:p>
            <a:r>
              <a:rPr lang="en-US" sz="2800" dirty="0" err="1" smtClean="0"/>
              <a:t>Hypergeometric</a:t>
            </a:r>
            <a:r>
              <a:rPr lang="en-US" sz="2800" dirty="0" smtClean="0"/>
              <a:t> Distribution</a:t>
            </a:r>
            <a:endParaRPr lang="en-US" sz="2800" dirty="0"/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533400"/>
            <a:ext cx="9061977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876800"/>
            <a:ext cx="7450262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loud Callout 4"/>
          <p:cNvSpPr/>
          <p:nvPr/>
        </p:nvSpPr>
        <p:spPr>
          <a:xfrm>
            <a:off x="7239000" y="3810000"/>
            <a:ext cx="1752600" cy="1447800"/>
          </a:xfrm>
          <a:prstGeom prst="cloudCallout">
            <a:avLst>
              <a:gd name="adj1" fmla="val -78541"/>
              <a:gd name="adj2" fmla="val 998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bg1"/>
                </a:solidFill>
              </a:rPr>
              <a:t>Prove </a:t>
            </a:r>
            <a:r>
              <a:rPr lang="en-US" sz="2400" dirty="0" smtClean="0">
                <a:solidFill>
                  <a:schemeClr val="bg1"/>
                </a:solidFill>
              </a:rPr>
              <a:t>it (H4)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14600" y="533400"/>
            <a:ext cx="4041775" cy="639762"/>
          </a:xfrm>
        </p:spPr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5800" y="1600200"/>
            <a:ext cx="7696200" cy="21336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>
                <a:solidFill>
                  <a:srgbClr val="FFFF00"/>
                </a:solidFill>
              </a:rPr>
              <a:t>A batch of parts  contains 100 parts from a local supplier of tubing and 200 parts from a supplier of tubing in the next state. If four parts are selected randomly and without replacement, what is the probability they are all from the local supplier?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0716"/>
            <a:ext cx="9144000" cy="6831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Poisson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Ex: 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passenger arrivals at an airline terminal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The distribution of dust particles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10600" cy="47244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2400" dirty="0" smtClean="0"/>
              <a:t>Consider the transmission of n bits over a digital communication channel. Let the </a:t>
            </a:r>
            <a:r>
              <a:rPr lang="en-US" sz="2400" dirty="0" err="1" smtClean="0"/>
              <a:t>rV</a:t>
            </a:r>
            <a:r>
              <a:rPr lang="en-US" sz="2400" dirty="0" smtClean="0"/>
              <a:t> X equal the number of bit error. When the probability that a bit is in error is constant and the transmissions are independent, X has a binomial distribution. Let p denote the probability that a bit is in error. Let </a:t>
            </a:r>
          </a:p>
          <a:p>
            <a:pPr marL="0" indent="0" algn="just">
              <a:buNone/>
            </a:pPr>
            <a:endParaRPr lang="en-US" sz="2400" dirty="0" smtClean="0"/>
          </a:p>
          <a:p>
            <a:pPr marL="0" indent="0" algn="just">
              <a:buNone/>
            </a:pPr>
            <a:endParaRPr lang="en-US" sz="2400" dirty="0" smtClean="0"/>
          </a:p>
          <a:p>
            <a:pPr marL="0" indent="0" algn="just">
              <a:buNone/>
            </a:pPr>
            <a:endParaRPr lang="en-US" sz="2400" dirty="0" smtClean="0"/>
          </a:p>
          <a:p>
            <a:pPr marL="0" indent="0" algn="just">
              <a:buNone/>
            </a:pPr>
            <a:endParaRPr lang="en-US" sz="2400" dirty="0" smtClean="0"/>
          </a:p>
          <a:p>
            <a:pPr marL="0" indent="0" algn="r">
              <a:buNone/>
            </a:pPr>
            <a:endParaRPr lang="en-US" sz="2400" dirty="0" smtClean="0"/>
          </a:p>
          <a:p>
            <a:pPr marL="0" indent="0" algn="r">
              <a:buNone/>
            </a:pPr>
            <a:r>
              <a:rPr lang="en-US" sz="2400" dirty="0" smtClean="0"/>
              <a:t>   Suppose n increase and p decrease accordingly</a:t>
            </a:r>
          </a:p>
          <a:p>
            <a:pPr marL="0" indent="0" algn="r">
              <a:buNone/>
            </a:pPr>
            <a:r>
              <a:rPr lang="en-US" sz="2400" dirty="0" smtClean="0"/>
              <a:t> such that :</a:t>
            </a:r>
          </a:p>
          <a:p>
            <a:pPr marL="0" indent="0" algn="just">
              <a:buNone/>
            </a:pPr>
            <a:endParaRPr lang="en-US" sz="2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524000" y="2281321"/>
          <a:ext cx="3581400" cy="2214813"/>
        </p:xfrm>
        <a:graphic>
          <a:graphicData uri="http://schemas.openxmlformats.org/presentationml/2006/ole">
            <p:oleObj spid="_x0000_s34819" name="Equation" r:id="rId3" imgW="1930320" imgH="1193760" progId="Equation.3">
              <p:embed/>
            </p:oleObj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4876800" y="5663736"/>
          <a:ext cx="4114800" cy="1194264"/>
        </p:xfrm>
        <a:graphic>
          <a:graphicData uri="http://schemas.openxmlformats.org/presentationml/2006/ole">
            <p:oleObj spid="_x0000_s34820" name="Equation" r:id="rId4" imgW="2273040" imgH="660240" progId="Equation.3">
              <p:embed/>
            </p:oleObj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572375" cy="501650"/>
          </a:xfrm>
        </p:spPr>
        <p:txBody>
          <a:bodyPr/>
          <a:lstStyle/>
          <a:p>
            <a:r>
              <a:rPr lang="en-US" sz="2400" dirty="0" smtClean="0"/>
              <a:t>definition</a:t>
            </a:r>
            <a:endParaRPr lang="en-US" sz="2400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"/>
            <a:ext cx="9073662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10200"/>
            <a:ext cx="8913906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Special Distribution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What’s distribution we learn for????</a:t>
            </a:r>
            <a:endParaRPr lang="en-US" dirty="0"/>
          </a:p>
        </p:txBody>
      </p:sp>
      <p:pic>
        <p:nvPicPr>
          <p:cNvPr id="63490" name="Picture 2" descr="D:\LATAR\ag00045_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2209800"/>
            <a:ext cx="2895600" cy="28956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350"/>
            <a:ext cx="8748713" cy="973138"/>
          </a:xfrm>
        </p:spPr>
        <p:txBody>
          <a:bodyPr/>
          <a:lstStyle/>
          <a:p>
            <a:pPr algn="r"/>
            <a:r>
              <a:rPr lang="en-US" sz="3200" dirty="0" smtClean="0"/>
              <a:t>An Applied Example about Distribution ; discrete/ continue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4953000" cy="7620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2400" dirty="0" smtClean="0">
                <a:solidFill>
                  <a:srgbClr val="FFFF00"/>
                </a:solidFill>
                <a:sym typeface="Wingdings" pitchFamily="2" charset="2"/>
              </a:rPr>
              <a:t>Premium value in insurance industry</a:t>
            </a:r>
            <a:endParaRPr lang="en-US" sz="2400" dirty="0">
              <a:solidFill>
                <a:srgbClr val="FFFF00"/>
              </a:solidFill>
            </a:endParaRPr>
          </a:p>
        </p:txBody>
      </p:sp>
      <p:pic>
        <p:nvPicPr>
          <p:cNvPr id="64514" name="Picture 2" descr="D:\LATAR\mesjid_meulabo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55924"/>
            <a:ext cx="6858000" cy="450207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62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DISCRETE UNIFORM DISTRIBUTION</a:t>
            </a:r>
          </a:p>
        </p:txBody>
      </p:sp>
      <p:sp>
        <p:nvSpPr>
          <p:cNvPr id="6147" name="Content Placeholder 4"/>
          <p:cNvSpPr>
            <a:spLocks noGrp="1"/>
          </p:cNvSpPr>
          <p:nvPr>
            <p:ph idx="1"/>
          </p:nvPr>
        </p:nvSpPr>
        <p:spPr>
          <a:xfrm>
            <a:off x="0" y="2590800"/>
            <a:ext cx="8915400" cy="23622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400" dirty="0" smtClean="0"/>
              <a:t>Example :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en-US" sz="2400" dirty="0" smtClean="0"/>
              <a:t>The first digit of a part’s serial number is equally likely to be any one of the digits 0 through 9. If one part is selected from a large batch and X is the first digit of the serial number, X has a discrete uniform distribution with probability 0.1 for each value.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en-US" sz="2400" dirty="0" smtClean="0"/>
              <a:t>R={0,1,…9} </a:t>
            </a:r>
            <a:r>
              <a:rPr lang="en-US" sz="2400" dirty="0" smtClean="0">
                <a:sym typeface="Wingdings" pitchFamily="2" charset="2"/>
              </a:rPr>
              <a:t> f(x)=0.1 for each value in R</a:t>
            </a:r>
            <a:endParaRPr lang="en-US" sz="2400" dirty="0" smtClean="0"/>
          </a:p>
        </p:txBody>
      </p:sp>
      <p:pic>
        <p:nvPicPr>
          <p:cNvPr id="922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85800"/>
            <a:ext cx="9144000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5410200"/>
            <a:ext cx="500221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61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solidFill>
                  <a:srgbClr val="7030A0"/>
                </a:solidFill>
              </a:rPr>
              <a:t>Mean &amp; Variance </a:t>
            </a:r>
            <a:r>
              <a:rPr lang="en-US" sz="3600" dirty="0" smtClean="0">
                <a:solidFill>
                  <a:srgbClr val="C00000"/>
                </a:solidFill>
              </a:rPr>
              <a:t>discrete</a:t>
            </a:r>
            <a:r>
              <a:rPr lang="en-US" sz="3600" dirty="0" smtClean="0">
                <a:solidFill>
                  <a:srgbClr val="7030A0"/>
                </a:solidFill>
              </a:rPr>
              <a:t> UNIFORM</a:t>
            </a:r>
          </a:p>
        </p:txBody>
      </p:sp>
      <p:pic>
        <p:nvPicPr>
          <p:cNvPr id="1024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8839200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loud Callout 4"/>
          <p:cNvSpPr/>
          <p:nvPr/>
        </p:nvSpPr>
        <p:spPr>
          <a:xfrm>
            <a:off x="6934200" y="533400"/>
            <a:ext cx="1676400" cy="1143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bg1"/>
                </a:solidFill>
              </a:rPr>
              <a:t>Prove </a:t>
            </a:r>
            <a:r>
              <a:rPr lang="en-US" sz="2400" dirty="0" smtClean="0">
                <a:solidFill>
                  <a:schemeClr val="bg1"/>
                </a:solidFill>
              </a:rPr>
              <a:t>it (H1)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3200" smtClean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 algn="just" eaLnBrk="1" hangingPunct="1">
              <a:buFontTx/>
              <a:buNone/>
              <a:defRPr/>
            </a:pPr>
            <a:r>
              <a:rPr lang="en-US" dirty="0" smtClean="0"/>
              <a:t>Let the random variable Y denote the proportion of the 48 voice lines that are in use at a particular time. Assume that X is a discrete uniform random variable with a range of 0 to 48. </a:t>
            </a:r>
          </a:p>
          <a:p>
            <a:pPr algn="just" eaLnBrk="1" hangingPunct="1">
              <a:buFontTx/>
              <a:buNone/>
              <a:defRPr/>
            </a:pPr>
            <a:r>
              <a:rPr lang="en-US" dirty="0" smtClean="0"/>
              <a:t>then</a:t>
            </a:r>
          </a:p>
          <a:p>
            <a:pPr algn="just" eaLnBrk="1" hangingPunct="1">
              <a:buFontTx/>
              <a:buNone/>
              <a:defRPr/>
            </a:pPr>
            <a:r>
              <a:rPr lang="en-US" dirty="0" smtClean="0"/>
              <a:t>E(X)=(48+0)/2=24</a:t>
            </a:r>
          </a:p>
          <a:p>
            <a:pPr algn="just" eaLnBrk="1" hangingPunct="1">
              <a:buFontTx/>
              <a:buNone/>
              <a:defRPr/>
            </a:pP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209800" y="4876800"/>
          <a:ext cx="6205538" cy="762000"/>
        </p:xfrm>
        <a:graphic>
          <a:graphicData uri="http://schemas.openxmlformats.org/presentationml/2006/ole">
            <p:oleObj spid="_x0000_s1026" name="Equation" r:id="rId3" imgW="2171520" imgH="266400" progId="Equation.3">
              <p:embed/>
            </p:oleObj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5962"/>
          </a:xfrm>
        </p:spPr>
        <p:txBody>
          <a:bodyPr/>
          <a:lstStyle/>
          <a:p>
            <a:pPr algn="r" eaLnBrk="1" hangingPunct="1"/>
            <a:r>
              <a:rPr lang="en-US" sz="4000" dirty="0" smtClean="0"/>
              <a:t>Bernoulli &amp; Binomial Distribution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915400" cy="3733800"/>
          </a:xfrm>
        </p:spPr>
        <p:txBody>
          <a:bodyPr/>
          <a:lstStyle/>
          <a:p>
            <a:pPr algn="r" eaLnBrk="1" hangingPunct="1"/>
            <a:r>
              <a:rPr lang="en-US" sz="2400" dirty="0" smtClean="0"/>
              <a:t>A trial with only two possible outcome </a:t>
            </a:r>
            <a:r>
              <a:rPr lang="en-US" sz="2400" dirty="0" smtClean="0">
                <a:sym typeface="Wingdings" pitchFamily="2" charset="2"/>
              </a:rPr>
              <a:t> Bernoulli Trial</a:t>
            </a:r>
          </a:p>
          <a:p>
            <a:pPr algn="r" eaLnBrk="1" hangingPunct="1"/>
            <a:endParaRPr lang="en-US" sz="2400" dirty="0" smtClean="0">
              <a:sym typeface="Wingdings" pitchFamily="2" charset="2"/>
            </a:endParaRPr>
          </a:p>
          <a:p>
            <a:pPr algn="r" eaLnBrk="1" hangingPunct="1"/>
            <a:r>
              <a:rPr lang="en-US" sz="2400" dirty="0" smtClean="0">
                <a:sym typeface="Wingdings" pitchFamily="2" charset="2"/>
              </a:rPr>
              <a:t>Assumed that the trial that constitute the random experiment are independent</a:t>
            </a:r>
          </a:p>
          <a:p>
            <a:pPr algn="r" eaLnBrk="1" hangingPunct="1"/>
            <a:endParaRPr lang="en-US" sz="2400" dirty="0" smtClean="0">
              <a:sym typeface="Wingdings" pitchFamily="2" charset="2"/>
            </a:endParaRPr>
          </a:p>
          <a:p>
            <a:pPr algn="r" eaLnBrk="1" hangingPunct="1"/>
            <a:r>
              <a:rPr lang="en-US" sz="2400" dirty="0" smtClean="0">
                <a:sym typeface="Wingdings" pitchFamily="2" charset="2"/>
              </a:rPr>
              <a:t>This implies that the outcome from one trial has no effect on the outcome to be obtained from any other trial</a:t>
            </a:r>
          </a:p>
          <a:p>
            <a:pPr algn="r" eaLnBrk="1" hangingPunct="1"/>
            <a:endParaRPr lang="en-US" sz="2400" dirty="0" smtClean="0">
              <a:sym typeface="Wingdings" pitchFamily="2" charset="2"/>
            </a:endParaRPr>
          </a:p>
          <a:p>
            <a:pPr algn="r" eaLnBrk="1" hangingPunct="1"/>
            <a:r>
              <a:rPr lang="en-US" sz="2400" dirty="0" smtClean="0">
                <a:sym typeface="Wingdings" pitchFamily="2" charset="2"/>
              </a:rPr>
              <a:t>It often reasonable to assume that the probability of a success in each trial is constant</a:t>
            </a:r>
            <a:endParaRPr lang="en-US" sz="24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theme/theme1.xml><?xml version="1.0" encoding="utf-8"?>
<a:theme xmlns:a="http://schemas.openxmlformats.org/drawingml/2006/main" name="Bola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F2F8ED"/>
      </a:lt2>
      <a:accent1>
        <a:srgbClr val="3BFF3B"/>
      </a:accent1>
      <a:accent2>
        <a:srgbClr val="25FF25"/>
      </a:accent2>
      <a:accent3>
        <a:srgbClr val="FFFFFF"/>
      </a:accent3>
      <a:accent4>
        <a:srgbClr val="000000"/>
      </a:accent4>
      <a:accent5>
        <a:srgbClr val="AFFFAF"/>
      </a:accent5>
      <a:accent6>
        <a:srgbClr val="20E720"/>
      </a:accent6>
      <a:hlink>
        <a:srgbClr val="006699"/>
      </a:hlink>
      <a:folHlink>
        <a:srgbClr val="0070A8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5A58"/>
        </a:dk1>
        <a:lt1>
          <a:srgbClr val="FFFFFF"/>
        </a:lt1>
        <a:dk2>
          <a:srgbClr val="008080"/>
        </a:dk2>
        <a:lt2>
          <a:srgbClr val="FFFFCC"/>
        </a:lt2>
        <a:accent1>
          <a:srgbClr val="006462"/>
        </a:accent1>
        <a:accent2>
          <a:srgbClr val="008080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007373"/>
        </a:accent6>
        <a:hlink>
          <a:srgbClr val="00ACA8"/>
        </a:hlink>
        <a:folHlink>
          <a:srgbClr val="00444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342F61"/>
        </a:dk1>
        <a:lt1>
          <a:srgbClr val="FFFFFF"/>
        </a:lt1>
        <a:dk2>
          <a:srgbClr val="8794D5"/>
        </a:dk2>
        <a:lt2>
          <a:srgbClr val="FFFFFF"/>
        </a:lt2>
        <a:accent1>
          <a:srgbClr val="504D80"/>
        </a:accent1>
        <a:accent2>
          <a:srgbClr val="9791CA"/>
        </a:accent2>
        <a:accent3>
          <a:srgbClr val="C3C8E7"/>
        </a:accent3>
        <a:accent4>
          <a:srgbClr val="DADADA"/>
        </a:accent4>
        <a:accent5>
          <a:srgbClr val="B3B2C0"/>
        </a:accent5>
        <a:accent6>
          <a:srgbClr val="8883B7"/>
        </a:accent6>
        <a:hlink>
          <a:srgbClr val="322D5A"/>
        </a:hlink>
        <a:folHlink>
          <a:srgbClr val="544C9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DBA6"/>
        </a:lt1>
        <a:dk2>
          <a:srgbClr val="000000"/>
        </a:dk2>
        <a:lt2>
          <a:srgbClr val="FFAC31"/>
        </a:lt2>
        <a:accent1>
          <a:srgbClr val="FF9900"/>
        </a:accent1>
        <a:accent2>
          <a:srgbClr val="FFCC80"/>
        </a:accent2>
        <a:accent3>
          <a:srgbClr val="FFEAD0"/>
        </a:accent3>
        <a:accent4>
          <a:srgbClr val="000000"/>
        </a:accent4>
        <a:accent5>
          <a:srgbClr val="FFCAAA"/>
        </a:accent5>
        <a:accent6>
          <a:srgbClr val="E7B973"/>
        </a:accent6>
        <a:hlink>
          <a:srgbClr val="E68A0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66CCCC"/>
        </a:dk1>
        <a:lt1>
          <a:srgbClr val="FFFFFF"/>
        </a:lt1>
        <a:dk2>
          <a:srgbClr val="2E6B6B"/>
        </a:dk2>
        <a:lt2>
          <a:srgbClr val="FFFFFF"/>
        </a:lt2>
        <a:accent1>
          <a:srgbClr val="45A3A1"/>
        </a:accent1>
        <a:accent2>
          <a:srgbClr val="9ADEDC"/>
        </a:accent2>
        <a:accent3>
          <a:srgbClr val="ADBABA"/>
        </a:accent3>
        <a:accent4>
          <a:srgbClr val="DADADA"/>
        </a:accent4>
        <a:accent5>
          <a:srgbClr val="B0CECD"/>
        </a:accent5>
        <a:accent6>
          <a:srgbClr val="8BC9C7"/>
        </a:accent6>
        <a:hlink>
          <a:srgbClr val="B3E6E6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B3CCE6"/>
        </a:dk1>
        <a:lt1>
          <a:srgbClr val="FFFFFF"/>
        </a:lt1>
        <a:dk2>
          <a:srgbClr val="6698CC"/>
        </a:dk2>
        <a:lt2>
          <a:srgbClr val="FFFFFF"/>
        </a:lt2>
        <a:accent1>
          <a:srgbClr val="336599"/>
        </a:accent1>
        <a:accent2>
          <a:srgbClr val="2E4C6B"/>
        </a:accent2>
        <a:accent3>
          <a:srgbClr val="B8CAE2"/>
        </a:accent3>
        <a:accent4>
          <a:srgbClr val="DADADA"/>
        </a:accent4>
        <a:accent5>
          <a:srgbClr val="ADB8CA"/>
        </a:accent5>
        <a:accent6>
          <a:srgbClr val="294460"/>
        </a:accent6>
        <a:hlink>
          <a:srgbClr val="0B54A3"/>
        </a:hlink>
        <a:folHlink>
          <a:srgbClr val="0B73E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496B2E"/>
        </a:dk1>
        <a:lt1>
          <a:srgbClr val="CCE3B5"/>
        </a:lt1>
        <a:dk2>
          <a:srgbClr val="619933"/>
        </a:dk2>
        <a:lt2>
          <a:srgbClr val="F2F8ED"/>
        </a:lt2>
        <a:accent1>
          <a:srgbClr val="94CC66"/>
        </a:accent1>
        <a:accent2>
          <a:srgbClr val="FFFFFF"/>
        </a:accent2>
        <a:accent3>
          <a:srgbClr val="E2EFD7"/>
        </a:accent3>
        <a:accent4>
          <a:srgbClr val="3D5A26"/>
        </a:accent4>
        <a:accent5>
          <a:srgbClr val="C8E2B8"/>
        </a:accent5>
        <a:accent6>
          <a:srgbClr val="E7E7E7"/>
        </a:accent6>
        <a:hlink>
          <a:srgbClr val="4991EA"/>
        </a:hlink>
        <a:folHlink>
          <a:srgbClr val="7AAFF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619933"/>
        </a:dk2>
        <a:lt2>
          <a:srgbClr val="F2F8ED"/>
        </a:lt2>
        <a:accent1>
          <a:srgbClr val="94CC66"/>
        </a:accent1>
        <a:accent2>
          <a:srgbClr val="FFFFFF"/>
        </a:accent2>
        <a:accent3>
          <a:srgbClr val="FFFFFF"/>
        </a:accent3>
        <a:accent4>
          <a:srgbClr val="000000"/>
        </a:accent4>
        <a:accent5>
          <a:srgbClr val="C8E2B8"/>
        </a:accent5>
        <a:accent6>
          <a:srgbClr val="E7E7E7"/>
        </a:accent6>
        <a:hlink>
          <a:srgbClr val="4991EA"/>
        </a:hlink>
        <a:folHlink>
          <a:srgbClr val="7AAFF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FFFFFF"/>
        </a:dk2>
        <a:lt2>
          <a:srgbClr val="F2F8ED"/>
        </a:lt2>
        <a:accent1>
          <a:srgbClr val="94CC66"/>
        </a:accent1>
        <a:accent2>
          <a:srgbClr val="FFFFFF"/>
        </a:accent2>
        <a:accent3>
          <a:srgbClr val="FFFFFF"/>
        </a:accent3>
        <a:accent4>
          <a:srgbClr val="000000"/>
        </a:accent4>
        <a:accent5>
          <a:srgbClr val="C8E2B8"/>
        </a:accent5>
        <a:accent6>
          <a:srgbClr val="E7E7E7"/>
        </a:accent6>
        <a:hlink>
          <a:srgbClr val="4991EA"/>
        </a:hlink>
        <a:folHlink>
          <a:srgbClr val="7AAFF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F2F8ED"/>
        </a:lt2>
        <a:accent1>
          <a:srgbClr val="94CC66"/>
        </a:accent1>
        <a:accent2>
          <a:srgbClr val="FFFFFF"/>
        </a:accent2>
        <a:accent3>
          <a:srgbClr val="FFFFFF"/>
        </a:accent3>
        <a:accent4>
          <a:srgbClr val="000000"/>
        </a:accent4>
        <a:accent5>
          <a:srgbClr val="C8E2B8"/>
        </a:accent5>
        <a:accent6>
          <a:srgbClr val="E7E7E7"/>
        </a:accent6>
        <a:hlink>
          <a:srgbClr val="4991EA"/>
        </a:hlink>
        <a:folHlink>
          <a:srgbClr val="7AAFF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F2F8ED"/>
        </a:lt2>
        <a:accent1>
          <a:srgbClr val="3BFF3B"/>
        </a:accent1>
        <a:accent2>
          <a:srgbClr val="25FF25"/>
        </a:accent2>
        <a:accent3>
          <a:srgbClr val="FFFFFF"/>
        </a:accent3>
        <a:accent4>
          <a:srgbClr val="000000"/>
        </a:accent4>
        <a:accent5>
          <a:srgbClr val="AFFFAF"/>
        </a:accent5>
        <a:accent6>
          <a:srgbClr val="20E720"/>
        </a:accent6>
        <a:hlink>
          <a:srgbClr val="4991EA"/>
        </a:hlink>
        <a:folHlink>
          <a:srgbClr val="7AAFF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F2F8ED"/>
        </a:lt2>
        <a:accent1>
          <a:srgbClr val="3BFF3B"/>
        </a:accent1>
        <a:accent2>
          <a:srgbClr val="25FF25"/>
        </a:accent2>
        <a:accent3>
          <a:srgbClr val="FFFFFF"/>
        </a:accent3>
        <a:accent4>
          <a:srgbClr val="000000"/>
        </a:accent4>
        <a:accent5>
          <a:srgbClr val="AFFFAF"/>
        </a:accent5>
        <a:accent6>
          <a:srgbClr val="20E720"/>
        </a:accent6>
        <a:hlink>
          <a:srgbClr val="006699"/>
        </a:hlink>
        <a:folHlink>
          <a:srgbClr val="7AAFF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000000"/>
        </a:dk1>
        <a:lt1>
          <a:srgbClr val="FFFFFF"/>
        </a:lt1>
        <a:dk2>
          <a:srgbClr val="000000"/>
        </a:dk2>
        <a:lt2>
          <a:srgbClr val="F2F8ED"/>
        </a:lt2>
        <a:accent1>
          <a:srgbClr val="3BFF3B"/>
        </a:accent1>
        <a:accent2>
          <a:srgbClr val="25FF25"/>
        </a:accent2>
        <a:accent3>
          <a:srgbClr val="FFFFFF"/>
        </a:accent3>
        <a:accent4>
          <a:srgbClr val="000000"/>
        </a:accent4>
        <a:accent5>
          <a:srgbClr val="AFFFAF"/>
        </a:accent5>
        <a:accent6>
          <a:srgbClr val="20E720"/>
        </a:accent6>
        <a:hlink>
          <a:srgbClr val="006699"/>
        </a:hlink>
        <a:folHlink>
          <a:srgbClr val="008F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F2F8ED"/>
        </a:lt2>
        <a:accent1>
          <a:srgbClr val="3BFF3B"/>
        </a:accent1>
        <a:accent2>
          <a:srgbClr val="25FF25"/>
        </a:accent2>
        <a:accent3>
          <a:srgbClr val="FFFFFF"/>
        </a:accent3>
        <a:accent4>
          <a:srgbClr val="000000"/>
        </a:accent4>
        <a:accent5>
          <a:srgbClr val="AFFFAF"/>
        </a:accent5>
        <a:accent6>
          <a:srgbClr val="20E720"/>
        </a:accent6>
        <a:hlink>
          <a:srgbClr val="006699"/>
        </a:hlink>
        <a:folHlink>
          <a:srgbClr val="0070A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Bola</Template>
  <TotalTime>332</TotalTime>
  <Words>864</Words>
  <Application>Microsoft Office PowerPoint</Application>
  <PresentationFormat>On-screen Show (4:3)</PresentationFormat>
  <Paragraphs>96</Paragraphs>
  <Slides>28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Bola</vt:lpstr>
      <vt:lpstr>Equation</vt:lpstr>
      <vt:lpstr>Microsoft Equation 3.0</vt:lpstr>
      <vt:lpstr>Slide 1</vt:lpstr>
      <vt:lpstr>Slide 2</vt:lpstr>
      <vt:lpstr>Chapter 3</vt:lpstr>
      <vt:lpstr>Slide 4</vt:lpstr>
      <vt:lpstr>An Applied Example about Distribution ; discrete/ continue</vt:lpstr>
      <vt:lpstr>DISCRETE UNIFORM DISTRIBUTION</vt:lpstr>
      <vt:lpstr>Mean &amp; Variance discrete UNIFORM</vt:lpstr>
      <vt:lpstr>Example</vt:lpstr>
      <vt:lpstr>Bernoulli &amp; Binomial Distribution</vt:lpstr>
      <vt:lpstr>Slide 10</vt:lpstr>
      <vt:lpstr>Mean and Variance</vt:lpstr>
      <vt:lpstr>Ex</vt:lpstr>
      <vt:lpstr>Other example</vt:lpstr>
      <vt:lpstr>Slide 14</vt:lpstr>
      <vt:lpstr>Bernoulli Distr</vt:lpstr>
      <vt:lpstr>Example</vt:lpstr>
      <vt:lpstr>Geometric Distribution</vt:lpstr>
      <vt:lpstr>answer</vt:lpstr>
      <vt:lpstr>Definition</vt:lpstr>
      <vt:lpstr>Negative Binomial distribution</vt:lpstr>
      <vt:lpstr>Slide 21</vt:lpstr>
      <vt:lpstr>definition</vt:lpstr>
      <vt:lpstr>Hypergeometric Distribution</vt:lpstr>
      <vt:lpstr>Slide 24</vt:lpstr>
      <vt:lpstr>Slide 25</vt:lpstr>
      <vt:lpstr>Poisson Distribution</vt:lpstr>
      <vt:lpstr>Slide 27</vt:lpstr>
      <vt:lpstr>definition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hamara-noti</dc:creator>
  <cp:lastModifiedBy>hamara-noti</cp:lastModifiedBy>
  <cp:revision>35</cp:revision>
  <dcterms:created xsi:type="dcterms:W3CDTF">2011-09-21T20:54:33Z</dcterms:created>
  <dcterms:modified xsi:type="dcterms:W3CDTF">2011-10-24T17:41:26Z</dcterms:modified>
</cp:coreProperties>
</file>